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embeddings/oleObject1.bin" ContentType="application/vnd.openxmlformats-officedocument.oleObject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278" r:id="rId3"/>
    <p:sldId id="273" r:id="rId4"/>
    <p:sldId id="271" r:id="rId5"/>
    <p:sldId id="274" r:id="rId6"/>
    <p:sldId id="276" r:id="rId7"/>
    <p:sldId id="263" r:id="rId8"/>
    <p:sldId id="313" r:id="rId9"/>
    <p:sldId id="312" r:id="rId10"/>
    <p:sldId id="282" r:id="rId11"/>
    <p:sldId id="283" r:id="rId12"/>
    <p:sldId id="284" r:id="rId13"/>
    <p:sldId id="285" r:id="rId14"/>
    <p:sldId id="270" r:id="rId15"/>
    <p:sldId id="286" r:id="rId16"/>
    <p:sldId id="272" r:id="rId17"/>
    <p:sldId id="289" r:id="rId18"/>
    <p:sldId id="290" r:id="rId19"/>
    <p:sldId id="291" r:id="rId20"/>
    <p:sldId id="292" r:id="rId21"/>
    <p:sldId id="293" r:id="rId22"/>
    <p:sldId id="309" r:id="rId23"/>
    <p:sldId id="310" r:id="rId24"/>
    <p:sldId id="311" r:id="rId25"/>
    <p:sldId id="305" r:id="rId26"/>
    <p:sldId id="306" r:id="rId27"/>
    <p:sldId id="307" r:id="rId28"/>
    <p:sldId id="308" r:id="rId29"/>
    <p:sldId id="288" r:id="rId30"/>
    <p:sldId id="302" r:id="rId31"/>
    <p:sldId id="287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637" autoAdjust="0"/>
  </p:normalViewPr>
  <p:slideViewPr>
    <p:cSldViewPr snapToObjects="1">
      <p:cViewPr varScale="1">
        <p:scale>
          <a:sx n="78" d="100"/>
          <a:sy n="78" d="100"/>
        </p:scale>
        <p:origin x="-19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AE038-778F-6F4C-97F1-6696025990C5}" type="datetimeFigureOut">
              <a:rPr lang="en-US" smtClean="0"/>
              <a:t>10/09/15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70EB7B-19F1-D04E-BF3E-B83745CA68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038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1.png>
</file>

<file path=ppt/media/image12.png>
</file>

<file path=ppt/media/image13.png>
</file>

<file path=ppt/media/image14.png>
</file>

<file path=ppt/media/image19.png>
</file>

<file path=ppt/media/image2.gif>
</file>

<file path=ppt/media/image24.png>
</file>

<file path=ppt/media/image27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BE4CC-64A5-B349-AFB9-1203BB6BCFB7}" type="datetimeFigureOut">
              <a:rPr lang="en-US" smtClean="0"/>
              <a:t>10/09/15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34D997-0969-B14B-81FA-CA50904402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787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5527ED-A472-6844-B63D-FE9ABB54F1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9317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cs typeface="Calibri"/>
              </a:rPr>
              <a:t>Cho et al. 2009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619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Country ranks are based on the percentage of public privacy settings and they are separately done for collectivist and individualistic countries.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1232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friendship paradox has been shown in Facebook and Twitter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357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30000" dirty="0" smtClean="0"/>
              <a:t>higher UAI means lower uncertainty and ambiguity</a:t>
            </a:r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57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68 % of </a:t>
            </a:r>
            <a:r>
              <a:rPr lang="en-US" dirty="0" err="1" smtClean="0"/>
              <a:t>google</a:t>
            </a:r>
            <a:r>
              <a:rPr lang="en-US" baseline="0" dirty="0" smtClean="0"/>
              <a:t> searches were successful (2011)</a:t>
            </a:r>
          </a:p>
          <a:p>
            <a:r>
              <a:rPr lang="en-US" baseline="0" dirty="0" smtClean="0"/>
              <a:t>80% for Bing and Yahoo (2011)</a:t>
            </a:r>
            <a:endParaRPr lang="en-US" dirty="0" smtClean="0"/>
          </a:p>
          <a:p>
            <a:r>
              <a:rPr lang="en-US" dirty="0" smtClean="0"/>
              <a:t>2% on Yahoo lead to posts on YA.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570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the best of our knowledge,</a:t>
            </a:r>
            <a:r>
              <a:rPr lang="en-US" baseline="0" dirty="0" smtClean="0"/>
              <a:t> we are the first to study cultural dimensions in CQAs and how they associate with user asking and answering, abuse reporting.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40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5527ED-A472-6844-B63D-FE9ABB54F1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888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Proposed by psychologist Robert Levine</a:t>
            </a:r>
          </a:p>
          <a:p>
            <a:endParaRPr lang="en-US" dirty="0" smtClean="0"/>
          </a:p>
          <a:p>
            <a:pPr lvl="1">
              <a:buFont typeface="Arial"/>
              <a:buChar char="•"/>
            </a:pPr>
            <a:r>
              <a:rPr lang="en-US" sz="3200" dirty="0" smtClean="0"/>
              <a:t>Walking speed (60ft)</a:t>
            </a:r>
          </a:p>
          <a:p>
            <a:pPr lvl="1">
              <a:buFont typeface="Arial"/>
              <a:buChar char="•"/>
            </a:pPr>
            <a:r>
              <a:rPr lang="en-US" sz="3200" dirty="0" smtClean="0"/>
              <a:t>Postal speed (1 stamp + change)</a:t>
            </a:r>
          </a:p>
          <a:p>
            <a:pPr lvl="1">
              <a:buFont typeface="Arial"/>
              <a:buChar char="•"/>
            </a:pPr>
            <a:r>
              <a:rPr lang="en-US" sz="3200" dirty="0" smtClean="0"/>
              <a:t>Clock accuracy (between 15 bank clocks and telephone company)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85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64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300" dirty="0" smtClean="0">
                <a:cs typeface="Calibri"/>
              </a:rPr>
              <a:t>(</a:t>
            </a:r>
            <a:r>
              <a:rPr lang="en-US" sz="3300" dirty="0" err="1" smtClean="0">
                <a:cs typeface="Calibri"/>
              </a:rPr>
              <a:t>Mooij</a:t>
            </a:r>
            <a:r>
              <a:rPr lang="en-US" sz="3300" dirty="0" smtClean="0">
                <a:cs typeface="Calibri"/>
              </a:rPr>
              <a:t>, 2005)</a:t>
            </a:r>
            <a:endParaRPr lang="en-US" sz="3300" b="1" i="1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635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Geometric mean of answers posted by users from a country vs. country’s individualism index</a:t>
            </a:r>
          </a:p>
          <a:p>
            <a:endParaRPr lang="en-US" dirty="0" smtClean="0"/>
          </a:p>
          <a:p>
            <a:r>
              <a:rPr lang="en-US" dirty="0" smtClean="0"/>
              <a:t>Exclude users with no answers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87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cs typeface="Calibri"/>
              </a:rPr>
              <a:t>Husted, 2000, Ki et al. , 2006, </a:t>
            </a:r>
            <a:r>
              <a:rPr lang="en-US" dirty="0" err="1" smtClean="0">
                <a:cs typeface="Calibri"/>
              </a:rPr>
              <a:t>Triandis</a:t>
            </a:r>
            <a:r>
              <a:rPr lang="en-US" dirty="0" smtClean="0">
                <a:cs typeface="Calibri"/>
              </a:rPr>
              <a:t> et al., 2006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34D997-0969-B14B-81FA-CA509044022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372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7C5BF-6842-F040-97CD-780973B6135F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1375747" y="37398"/>
            <a:ext cx="63646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26</a:t>
            </a:r>
            <a:r>
              <a:rPr lang="en-US" baseline="30000" dirty="0" smtClean="0"/>
              <a:t>th</a:t>
            </a:r>
            <a:r>
              <a:rPr lang="en-US" dirty="0" smtClean="0"/>
              <a:t> ACM International Conference on Hypertext and Social Media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100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FCBA3-7808-BC4F-BF3B-8040CEDE5F2E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413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3705-5B19-2040-835F-B8C13B346AD5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171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7813"/>
            <a:ext cx="8229600" cy="1143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72A226-3AE6-DB46-BEAF-3C58A76672F6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375747" y="37398"/>
            <a:ext cx="63646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26</a:t>
            </a:r>
            <a:r>
              <a:rPr lang="en-US" baseline="30000" dirty="0" smtClean="0"/>
              <a:t>th</a:t>
            </a:r>
            <a:r>
              <a:rPr lang="en-US" dirty="0" smtClean="0"/>
              <a:t> ACM International Conference on Hypertext and Social Media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999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75F36-F9FD-F14A-A2BA-0BCD6EFC2619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72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60AF57-2EA1-CF44-AEFC-40BC25BFE2EE}" type="datetime1">
              <a:rPr lang="en-US" smtClean="0"/>
              <a:t>10/09/15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416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5F71CA-105F-124A-9A5B-7899A4EC5D51}" type="datetime1">
              <a:rPr lang="en-US" smtClean="0"/>
              <a:t>10/09/15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59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23D39-7044-8A40-8FB2-B05EC6EF9F8F}" type="datetime1">
              <a:rPr lang="en-US" smtClean="0"/>
              <a:t>10/09/15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93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50631-F996-F447-AC31-D52FBED4452B}" type="datetime1">
              <a:rPr lang="en-US" smtClean="0"/>
              <a:t>10/09/15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54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7B7FC-D87D-0444-AD6A-67E1AD975CCF}" type="datetime1">
              <a:rPr lang="en-US" smtClean="0"/>
              <a:t>10/09/15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7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98906-AEDC-C04C-A1B2-082101B49599}" type="datetime1">
              <a:rPr lang="en-US" smtClean="0"/>
              <a:t>10/09/15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73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614F2-76FB-314E-B210-BDEEB193D855}" type="datetime1">
              <a:rPr lang="en-US" smtClean="0"/>
              <a:t>10/09/15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293A2F-6D8B-6E48-B3C0-469BA5F98E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26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oleObject" Target="../embeddings/oleObject1.bin"/><Relationship Id="rId5" Type="http://schemas.openxmlformats.org/officeDocument/2006/relationships/image" Target="../media/image1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hyperlink" Target="http://arxiv.org/abs/http://arxiv.org/abs/1508.05044" TargetMode="External"/><Relationship Id="rId7" Type="http://schemas.openxmlformats.org/officeDocument/2006/relationships/hyperlink" Target="mailto:nicolas.kourtellis@telefonica.com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110" y="1526927"/>
            <a:ext cx="8306346" cy="1470025"/>
          </a:xfrm>
        </p:spPr>
        <p:txBody>
          <a:bodyPr>
            <a:noAutofit/>
          </a:bodyPr>
          <a:lstStyle/>
          <a:p>
            <a:r>
              <a:rPr lang="en-US" dirty="0" smtClean="0"/>
              <a:t>Cultures in</a:t>
            </a:r>
            <a:br>
              <a:rPr lang="en-US" dirty="0" smtClean="0"/>
            </a:br>
            <a:r>
              <a:rPr lang="en-US" dirty="0" smtClean="0"/>
              <a:t>Community Question Answering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3448615"/>
            <a:ext cx="18834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Imrul</a:t>
            </a:r>
            <a:r>
              <a:rPr lang="en-US" sz="2400" dirty="0"/>
              <a:t> </a:t>
            </a:r>
            <a:r>
              <a:rPr lang="en-US" sz="2400" dirty="0" err="1" smtClean="0"/>
              <a:t>Kayes</a:t>
            </a:r>
            <a:endParaRPr lang="en-US" sz="2400" dirty="0"/>
          </a:p>
          <a:p>
            <a:pPr algn="ctr"/>
            <a:r>
              <a:rPr lang="en-US" sz="2400" dirty="0" smtClean="0"/>
              <a:t>USF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1763688" y="3462099"/>
            <a:ext cx="27207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/>
              <a:t>Nicolas </a:t>
            </a:r>
            <a:r>
              <a:rPr lang="en-US" sz="2400" b="1" dirty="0" err="1" smtClean="0"/>
              <a:t>Kourtellis</a:t>
            </a:r>
            <a:endParaRPr lang="en-US" sz="2400" b="1" dirty="0" smtClean="0"/>
          </a:p>
          <a:p>
            <a:pPr algn="ctr"/>
            <a:r>
              <a:rPr lang="en-US" sz="2400" dirty="0" err="1" smtClean="0"/>
              <a:t>Telefonica</a:t>
            </a:r>
            <a:r>
              <a:rPr lang="en-US" sz="2400" dirty="0" smtClean="0"/>
              <a:t> Research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4477513" y="3462099"/>
            <a:ext cx="2362095" cy="1200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Daniele </a:t>
            </a:r>
            <a:r>
              <a:rPr lang="en-US" sz="2400" dirty="0" err="1" smtClean="0"/>
              <a:t>Quercia</a:t>
            </a:r>
            <a:r>
              <a:rPr lang="en-US" sz="2400" dirty="0" smtClean="0"/>
              <a:t>,</a:t>
            </a:r>
          </a:p>
          <a:p>
            <a:pPr algn="ctr"/>
            <a:r>
              <a:rPr lang="en-US" sz="2400" dirty="0" smtClean="0"/>
              <a:t>Francesco </a:t>
            </a:r>
            <a:r>
              <a:rPr lang="en-US" sz="2400" dirty="0" err="1" smtClean="0"/>
              <a:t>Bonchi</a:t>
            </a:r>
            <a:endParaRPr lang="en-US" sz="2400" dirty="0" smtClean="0"/>
          </a:p>
          <a:p>
            <a:pPr algn="ctr"/>
            <a:r>
              <a:rPr lang="en-US" sz="2400" dirty="0" smtClean="0"/>
              <a:t>Yahoo Labs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745477" y="3462099"/>
            <a:ext cx="24267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Adriana </a:t>
            </a:r>
            <a:r>
              <a:rPr lang="en-US" sz="2400" dirty="0" err="1" smtClean="0"/>
              <a:t>Iamnitchi</a:t>
            </a:r>
            <a:endParaRPr lang="en-US" sz="2400" dirty="0" smtClean="0"/>
          </a:p>
          <a:p>
            <a:pPr algn="ctr"/>
            <a:r>
              <a:rPr lang="en-US" sz="2400" dirty="0" smtClean="0"/>
              <a:t>USF</a:t>
            </a:r>
          </a:p>
        </p:txBody>
      </p:sp>
      <p:pic>
        <p:nvPicPr>
          <p:cNvPr id="9" name="Picture 8" descr="TEL 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541" y="5670079"/>
            <a:ext cx="2407790" cy="783257"/>
          </a:xfrm>
          <a:prstGeom prst="rect">
            <a:avLst/>
          </a:prstGeom>
        </p:spPr>
      </p:pic>
      <p:pic>
        <p:nvPicPr>
          <p:cNvPr id="10" name="Picture 9" descr="usf-logo2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5778607"/>
            <a:ext cx="2668045" cy="602721"/>
          </a:xfrm>
          <a:prstGeom prst="rect">
            <a:avLst/>
          </a:prstGeom>
        </p:spPr>
      </p:pic>
      <p:pic>
        <p:nvPicPr>
          <p:cNvPr id="11" name="Picture 10" descr="yahoo_logo_detai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5805264"/>
            <a:ext cx="2400772" cy="6008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48680"/>
            <a:ext cx="1543645" cy="148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33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Levine’s Pace of Life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pPr marL="285750" indent="-285750"/>
            <a:r>
              <a:rPr lang="en-US" dirty="0" smtClean="0"/>
              <a:t>“</a:t>
            </a:r>
            <a:r>
              <a:rPr lang="en-US" dirty="0"/>
              <a:t>The flow/movement of time that people experience</a:t>
            </a:r>
            <a:r>
              <a:rPr lang="en-US" dirty="0" smtClean="0"/>
              <a:t>”</a:t>
            </a:r>
            <a:endParaRPr lang="en-US" dirty="0"/>
          </a:p>
          <a:p>
            <a:pPr marL="285750" indent="-285750"/>
            <a:r>
              <a:rPr lang="en-US" dirty="0"/>
              <a:t>Measured three </a:t>
            </a:r>
            <a:r>
              <a:rPr lang="en-US" dirty="0" smtClean="0"/>
              <a:t>time indicators </a:t>
            </a:r>
            <a:r>
              <a:rPr lang="en-US" dirty="0"/>
              <a:t>in 31 </a:t>
            </a:r>
            <a:r>
              <a:rPr lang="en-US" dirty="0" smtClean="0"/>
              <a:t>countries:</a:t>
            </a:r>
            <a:endParaRPr lang="en-US" dirty="0"/>
          </a:p>
          <a:p>
            <a:pPr lvl="1">
              <a:buFont typeface="Arial"/>
              <a:buChar char="•"/>
            </a:pPr>
            <a:r>
              <a:rPr lang="en-US" sz="3200" dirty="0"/>
              <a:t>Walking </a:t>
            </a:r>
            <a:r>
              <a:rPr lang="en-US" sz="3200" dirty="0" smtClean="0"/>
              <a:t>speed</a:t>
            </a:r>
            <a:endParaRPr lang="en-US" sz="3200" dirty="0"/>
          </a:p>
          <a:p>
            <a:pPr lvl="1">
              <a:buFont typeface="Arial"/>
              <a:buChar char="•"/>
            </a:pPr>
            <a:r>
              <a:rPr lang="en-US" sz="3200" dirty="0"/>
              <a:t>Postal </a:t>
            </a:r>
            <a:r>
              <a:rPr lang="en-US" sz="3200" dirty="0" smtClean="0"/>
              <a:t>speed</a:t>
            </a:r>
            <a:endParaRPr lang="en-US" sz="3200" dirty="0"/>
          </a:p>
          <a:p>
            <a:pPr lvl="1">
              <a:buFont typeface="Arial"/>
              <a:buChar char="•"/>
            </a:pPr>
            <a:r>
              <a:rPr lang="en-US" sz="3200" dirty="0"/>
              <a:t>Clock </a:t>
            </a:r>
            <a:r>
              <a:rPr lang="en-US" sz="3200" dirty="0" smtClean="0"/>
              <a:t>accuracy</a:t>
            </a:r>
          </a:p>
          <a:p>
            <a:r>
              <a:rPr lang="en-US" dirty="0" smtClean="0"/>
              <a:t>Combined the 3 scores </a:t>
            </a:r>
            <a:r>
              <a:rPr lang="en-US" dirty="0"/>
              <a:t>into a country-specific </a:t>
            </a:r>
            <a:r>
              <a:rPr lang="en-US" dirty="0" smtClean="0"/>
              <a:t>score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 descr="rbs1_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400" y="3068960"/>
            <a:ext cx="1447328" cy="1210697"/>
          </a:xfrm>
          <a:prstGeom prst="rect">
            <a:avLst/>
          </a:prstGeom>
        </p:spPr>
      </p:pic>
      <p:pic>
        <p:nvPicPr>
          <p:cNvPr id="6" name="Picture 5" descr="BU00591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427" y="3212976"/>
            <a:ext cx="861773" cy="1574615"/>
          </a:xfrm>
          <a:prstGeom prst="rect">
            <a:avLst/>
          </a:prstGeom>
        </p:spPr>
      </p:pic>
      <p:pic>
        <p:nvPicPr>
          <p:cNvPr id="7" name="Picture 6" descr="stk19951boj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577" y="3717032"/>
            <a:ext cx="1063467" cy="145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68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Pace of Life in Yahoo 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925144"/>
          </a:xfrm>
        </p:spPr>
        <p:txBody>
          <a:bodyPr/>
          <a:lstStyle/>
          <a:p>
            <a:r>
              <a:rPr lang="en-US" dirty="0">
                <a:cs typeface="Calibri"/>
              </a:rPr>
              <a:t>Higher Pace of Life </a:t>
            </a:r>
            <a:r>
              <a:rPr lang="en-US" dirty="0" smtClean="0">
                <a:cs typeface="Calibri"/>
              </a:rPr>
              <a:t>Countries expected to have: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Faster </a:t>
            </a:r>
            <a:r>
              <a:rPr lang="en-US" dirty="0" smtClean="0">
                <a:cs typeface="Calibri"/>
              </a:rPr>
              <a:t>life with more rigid </a:t>
            </a:r>
            <a:r>
              <a:rPr lang="en-US" dirty="0">
                <a:cs typeface="Calibri"/>
              </a:rPr>
              <a:t>perception of </a:t>
            </a:r>
            <a:r>
              <a:rPr lang="en-US" dirty="0" smtClean="0">
                <a:cs typeface="Calibri"/>
              </a:rPr>
              <a:t>time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Planned and organized daily </a:t>
            </a:r>
            <a:r>
              <a:rPr lang="en-US" dirty="0" smtClean="0">
                <a:cs typeface="Calibri"/>
              </a:rPr>
              <a:t>activities</a:t>
            </a:r>
            <a:endParaRPr lang="en-US" dirty="0">
              <a:cs typeface="Calibri"/>
            </a:endParaRPr>
          </a:p>
          <a:p>
            <a:r>
              <a:rPr lang="en-US" dirty="0" smtClean="0">
                <a:cs typeface="Calibri"/>
              </a:rPr>
              <a:t>Maybe they are less </a:t>
            </a:r>
            <a:r>
              <a:rPr lang="en-US" dirty="0">
                <a:cs typeface="Calibri"/>
              </a:rPr>
              <a:t>likely to ask or answer questions in busy </a:t>
            </a:r>
            <a:r>
              <a:rPr lang="en-US" dirty="0" smtClean="0">
                <a:cs typeface="Calibri"/>
              </a:rPr>
              <a:t>hours</a:t>
            </a:r>
          </a:p>
          <a:p>
            <a:pPr marL="0" indent="0">
              <a:buNone/>
            </a:pPr>
            <a:endParaRPr lang="en-US" b="1" i="1" dirty="0" smtClean="0"/>
          </a:p>
          <a:p>
            <a:pPr marL="0" indent="0">
              <a:buNone/>
            </a:pPr>
            <a:r>
              <a:rPr lang="en-US" b="1" i="1" dirty="0" smtClean="0"/>
              <a:t>[</a:t>
            </a:r>
            <a:r>
              <a:rPr lang="en-US" b="1" i="1" dirty="0"/>
              <a:t>H1]:</a:t>
            </a:r>
          </a:p>
          <a:p>
            <a:pPr marL="0" indent="0" algn="just">
              <a:buNone/>
            </a:pPr>
            <a:r>
              <a:rPr lang="en-US" b="1" i="1" dirty="0"/>
              <a:t>Users from countries with a higher Pace of Life score show more temporally predictable </a:t>
            </a:r>
            <a:r>
              <a:rPr lang="en-US" b="1" i="1" dirty="0" smtClean="0"/>
              <a:t>activities</a:t>
            </a:r>
            <a:endParaRPr 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1723" t="22144" r="22268" b="18199"/>
          <a:stretch/>
        </p:blipFill>
        <p:spPr>
          <a:xfrm>
            <a:off x="7884368" y="2114115"/>
            <a:ext cx="1234480" cy="131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202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Predictability of activities in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pPr marL="285750" indent="-285750"/>
            <a:r>
              <a:rPr lang="en-US" sz="2800" dirty="0" smtClean="0"/>
              <a:t>5 time intervals (I) &amp; compute p(c):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285750" indent="-285750"/>
            <a:r>
              <a:rPr lang="en-US" sz="2800" dirty="0" smtClean="0"/>
              <a:t>Compute Entropy of user u, given all activities:</a:t>
            </a:r>
          </a:p>
          <a:p>
            <a:pPr marL="285750" indent="-285750"/>
            <a:endParaRPr lang="en-US" dirty="0"/>
          </a:p>
          <a:p>
            <a:pPr marL="285750" indent="-285750"/>
            <a:endParaRPr lang="en-US" dirty="0" smtClean="0"/>
          </a:p>
          <a:p>
            <a:pPr marL="285750" indent="-285750"/>
            <a:r>
              <a:rPr lang="en-US" sz="2800" dirty="0" err="1" smtClean="0"/>
              <a:t>Entropy</a:t>
            </a:r>
            <a:r>
              <a:rPr lang="en-US" sz="2800" baseline="-25000" dirty="0" err="1" smtClean="0"/>
              <a:t>q</a:t>
            </a:r>
            <a:r>
              <a:rPr lang="en-US" sz="2800" baseline="-25000" dirty="0"/>
              <a:t>/a/</a:t>
            </a:r>
            <a:r>
              <a:rPr lang="en-US" sz="2800" baseline="-25000" dirty="0" err="1"/>
              <a:t>r</a:t>
            </a:r>
            <a:r>
              <a:rPr lang="en-US" sz="2800" baseline="-25000" dirty="0" err="1" smtClean="0"/>
              <a:t>,j</a:t>
            </a:r>
            <a:r>
              <a:rPr lang="en-US" sz="2800" dirty="0" smtClean="0"/>
              <a:t>: </a:t>
            </a:r>
            <a:r>
              <a:rPr lang="en-US" sz="2800" dirty="0"/>
              <a:t>geometric mean entropy for </a:t>
            </a:r>
            <a:r>
              <a:rPr lang="en-US" sz="2800" dirty="0" smtClean="0"/>
              <a:t>country j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11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827584" y="5517232"/>
            <a:ext cx="7410565" cy="1105845"/>
            <a:chOff x="862187" y="5615630"/>
            <a:chExt cx="7410565" cy="126223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2187" y="5615630"/>
              <a:ext cx="7410565" cy="126223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193206" y="6060978"/>
              <a:ext cx="23989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j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86278" y="6444044"/>
              <a:ext cx="23989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j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596336" y="5877272"/>
              <a:ext cx="582161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|</a:t>
              </a:r>
              <a:r>
                <a:rPr lang="en-US" dirty="0" err="1" smtClean="0"/>
                <a:t>U</a:t>
              </a:r>
              <a:r>
                <a:rPr lang="en-US" baseline="-25000" dirty="0" err="1" smtClean="0"/>
                <a:t>j</a:t>
              </a:r>
              <a:r>
                <a:rPr lang="en-US" dirty="0" smtClean="0"/>
                <a:t>|</a:t>
              </a:r>
              <a:endParaRPr lang="en-US" dirty="0"/>
            </a:p>
          </p:txBody>
        </p:sp>
      </p:grp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1780529"/>
              </p:ext>
            </p:extLst>
          </p:nvPr>
        </p:nvGraphicFramePr>
        <p:xfrm>
          <a:off x="1916708" y="3717032"/>
          <a:ext cx="4311476" cy="12241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3" name="Equation" r:id="rId4" imgW="1854200" imgH="584200" progId="Equation.3">
                  <p:embed/>
                </p:oleObj>
              </mc:Choice>
              <mc:Fallback>
                <p:oleObj name="Equation" r:id="rId4" imgW="18542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16708" y="3717032"/>
                        <a:ext cx="4311476" cy="12241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727896"/>
              </p:ext>
            </p:extLst>
          </p:nvPr>
        </p:nvGraphicFramePr>
        <p:xfrm>
          <a:off x="1115616" y="2172464"/>
          <a:ext cx="704245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8490"/>
                <a:gridCol w="1408490"/>
                <a:gridCol w="1408490"/>
                <a:gridCol w="1408490"/>
                <a:gridCol w="14084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6:00-8:59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9:00-17:59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18:00-20:59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21:00-23:59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00:00-05:59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Morning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Office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Evening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Late night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Sleeping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p(c=1)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p(c=2)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p(c=3)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p(c=4)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p(c=5)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5113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Predictability of activities in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25144"/>
            <a:ext cx="8507288" cy="1780307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Users from Higher Pace of Life countries show </a:t>
            </a:r>
            <a:r>
              <a:rPr lang="en-US" dirty="0"/>
              <a:t>more temporally predictable </a:t>
            </a:r>
            <a:r>
              <a:rPr lang="en-US" dirty="0" smtClean="0"/>
              <a:t>Q &amp; A </a:t>
            </a:r>
            <a:r>
              <a:rPr lang="en-US" dirty="0"/>
              <a:t>behavior in </a:t>
            </a:r>
            <a:r>
              <a:rPr lang="en-US" dirty="0" smtClean="0"/>
              <a:t>YA</a:t>
            </a:r>
          </a:p>
          <a:p>
            <a:r>
              <a:rPr lang="en-US" dirty="0" smtClean="0"/>
              <a:t>Not stat. significant for abuse reporting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596" y="1628800"/>
            <a:ext cx="7323820" cy="24631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4023803"/>
            <a:ext cx="6462644" cy="41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481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Hofstede’s</a:t>
            </a:r>
            <a:r>
              <a:rPr lang="en-US" dirty="0"/>
              <a:t> Cultural Dimensions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85750" indent="-285750"/>
            <a:r>
              <a:rPr lang="en-US" sz="3000" dirty="0" smtClean="0"/>
              <a:t>Based </a:t>
            </a:r>
            <a:r>
              <a:rPr lang="en-US" sz="3000" dirty="0"/>
              <a:t>on survey of IBM employees </a:t>
            </a:r>
            <a:r>
              <a:rPr lang="en-US" sz="3000" dirty="0" smtClean="0"/>
              <a:t>(‘60-’70s), 40 countries</a:t>
            </a:r>
            <a:endParaRPr lang="en-US" sz="3000" dirty="0"/>
          </a:p>
          <a:p>
            <a:pPr marL="285750" indent="-285750"/>
            <a:r>
              <a:rPr lang="en-US" sz="3000" dirty="0" smtClean="0"/>
              <a:t>6 dimensions (we study 3)</a:t>
            </a:r>
            <a:endParaRPr lang="en-US" sz="3000" dirty="0"/>
          </a:p>
          <a:p>
            <a:pPr lvl="1">
              <a:buFont typeface="Arial"/>
              <a:buChar char="•"/>
            </a:pPr>
            <a:r>
              <a:rPr lang="en-US" sz="3000" dirty="0" smtClean="0"/>
              <a:t>Individualism </a:t>
            </a:r>
            <a:r>
              <a:rPr lang="en-US" sz="3000" dirty="0"/>
              <a:t>vs. </a:t>
            </a:r>
            <a:r>
              <a:rPr lang="en-US" sz="3000" dirty="0" smtClean="0"/>
              <a:t>Collectivism &lt;=</a:t>
            </a:r>
            <a:endParaRPr lang="en-US" sz="3000" dirty="0"/>
          </a:p>
          <a:p>
            <a:pPr lvl="1">
              <a:buFont typeface="Arial"/>
              <a:buChar char="•"/>
            </a:pPr>
            <a:r>
              <a:rPr lang="en-US" sz="3000" dirty="0"/>
              <a:t>Uncertainty </a:t>
            </a:r>
            <a:r>
              <a:rPr lang="en-US" sz="3000" dirty="0" smtClean="0"/>
              <a:t>Avoidance</a:t>
            </a:r>
            <a:endParaRPr lang="en-US" sz="3000" dirty="0"/>
          </a:p>
          <a:p>
            <a:pPr lvl="1">
              <a:buFont typeface="Arial"/>
              <a:buChar char="•"/>
            </a:pPr>
            <a:r>
              <a:rPr lang="en-US" sz="3000" dirty="0"/>
              <a:t>Power Distance Index</a:t>
            </a:r>
          </a:p>
          <a:p>
            <a:pPr lvl="1">
              <a:buFont typeface="Arial"/>
              <a:buChar char="•"/>
            </a:pPr>
            <a:r>
              <a:rPr lang="en-US" sz="3000" dirty="0" smtClean="0">
                <a:solidFill>
                  <a:schemeClr val="bg2">
                    <a:lumMod val="50000"/>
                  </a:schemeClr>
                </a:solidFill>
              </a:rPr>
              <a:t>Masculinity </a:t>
            </a:r>
            <a:r>
              <a:rPr lang="en-US" sz="3000" dirty="0">
                <a:solidFill>
                  <a:schemeClr val="bg2">
                    <a:lumMod val="50000"/>
                  </a:schemeClr>
                </a:solidFill>
              </a:rPr>
              <a:t>vs. </a:t>
            </a:r>
            <a:r>
              <a:rPr lang="en-US" sz="3000" dirty="0" smtClean="0">
                <a:solidFill>
                  <a:schemeClr val="bg2">
                    <a:lumMod val="50000"/>
                  </a:schemeClr>
                </a:solidFill>
              </a:rPr>
              <a:t>Femininity</a:t>
            </a:r>
            <a:endParaRPr lang="en-US" sz="3000" dirty="0">
              <a:solidFill>
                <a:schemeClr val="bg2">
                  <a:lumMod val="50000"/>
                </a:schemeClr>
              </a:solidFill>
            </a:endParaRPr>
          </a:p>
          <a:p>
            <a:pPr lvl="1">
              <a:buFont typeface="Arial"/>
              <a:buChar char="•"/>
            </a:pPr>
            <a:r>
              <a:rPr lang="en-US" sz="3000" dirty="0">
                <a:solidFill>
                  <a:schemeClr val="bg2">
                    <a:lumMod val="50000"/>
                  </a:schemeClr>
                </a:solidFill>
              </a:rPr>
              <a:t>Long-term vs. </a:t>
            </a:r>
            <a:r>
              <a:rPr lang="en-US" sz="3000" dirty="0" smtClean="0">
                <a:solidFill>
                  <a:schemeClr val="bg2">
                    <a:lumMod val="50000"/>
                  </a:schemeClr>
                </a:solidFill>
              </a:rPr>
              <a:t>Short </a:t>
            </a:r>
            <a:r>
              <a:rPr lang="en-US" sz="3000" dirty="0">
                <a:solidFill>
                  <a:schemeClr val="bg2">
                    <a:lumMod val="50000"/>
                  </a:schemeClr>
                </a:solidFill>
              </a:rPr>
              <a:t>term </a:t>
            </a:r>
            <a:r>
              <a:rPr lang="en-US" sz="3000" dirty="0" smtClean="0">
                <a:solidFill>
                  <a:schemeClr val="bg2">
                    <a:lumMod val="50000"/>
                  </a:schemeClr>
                </a:solidFill>
              </a:rPr>
              <a:t>orientation</a:t>
            </a:r>
            <a:endParaRPr lang="en-US" sz="3000" dirty="0">
              <a:solidFill>
                <a:schemeClr val="bg2">
                  <a:lumMod val="50000"/>
                </a:schemeClr>
              </a:solidFill>
            </a:endParaRPr>
          </a:p>
          <a:p>
            <a:pPr lvl="1">
              <a:buFont typeface="Arial"/>
              <a:buChar char="•"/>
            </a:pPr>
            <a:r>
              <a:rPr lang="en-US" sz="3000" dirty="0">
                <a:solidFill>
                  <a:schemeClr val="bg2">
                    <a:lumMod val="50000"/>
                  </a:schemeClr>
                </a:solidFill>
              </a:rPr>
              <a:t>Indulgence vs. </a:t>
            </a:r>
            <a:r>
              <a:rPr lang="en-US" sz="3000" dirty="0" smtClean="0">
                <a:solidFill>
                  <a:schemeClr val="bg2">
                    <a:lumMod val="50000"/>
                  </a:schemeClr>
                </a:solidFill>
              </a:rPr>
              <a:t>Restraint</a:t>
            </a:r>
            <a:endParaRPr lang="en-US" sz="3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74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Individualism in Yahoo 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cs typeface="Calibri"/>
              </a:rPr>
              <a:t>Integration of individuals in a group</a:t>
            </a:r>
            <a:endParaRPr lang="en-US" sz="3000" dirty="0">
              <a:cs typeface="Calibri"/>
            </a:endParaRPr>
          </a:p>
          <a:p>
            <a:r>
              <a:rPr lang="en-US" sz="3000" dirty="0">
                <a:cs typeface="Calibri"/>
              </a:rPr>
              <a:t>Higher individualism </a:t>
            </a:r>
            <a:r>
              <a:rPr lang="en-US" sz="3000" dirty="0" smtClean="0">
                <a:cs typeface="Calibri"/>
              </a:rPr>
              <a:t>countries</a:t>
            </a:r>
            <a:endParaRPr lang="en-US" sz="3000" dirty="0">
              <a:cs typeface="Calibri"/>
            </a:endParaRPr>
          </a:p>
          <a:p>
            <a:pPr lvl="1"/>
            <a:r>
              <a:rPr lang="en-US" sz="3000" dirty="0">
                <a:cs typeface="Calibri"/>
              </a:rPr>
              <a:t>Emphasis on personal achievements &amp; </a:t>
            </a:r>
            <a:r>
              <a:rPr lang="en-US" sz="3000" dirty="0" smtClean="0">
                <a:cs typeface="Calibri"/>
              </a:rPr>
              <a:t>rights</a:t>
            </a:r>
            <a:endParaRPr lang="en-US" sz="3000" dirty="0">
              <a:cs typeface="Calibri"/>
            </a:endParaRPr>
          </a:p>
          <a:p>
            <a:pPr lvl="1"/>
            <a:r>
              <a:rPr lang="en-US" sz="3000" dirty="0">
                <a:cs typeface="Calibri"/>
              </a:rPr>
              <a:t>Less group harmony and </a:t>
            </a:r>
            <a:r>
              <a:rPr lang="en-US" sz="3000" dirty="0" smtClean="0">
                <a:cs typeface="Calibri"/>
              </a:rPr>
              <a:t>loyalty</a:t>
            </a:r>
            <a:endParaRPr lang="en-US" sz="3000" dirty="0">
              <a:cs typeface="Calibri"/>
            </a:endParaRPr>
          </a:p>
          <a:p>
            <a:pPr marL="285750" indent="-285750"/>
            <a:r>
              <a:rPr lang="en-US" sz="3000" dirty="0" smtClean="0">
                <a:cs typeface="Calibri"/>
              </a:rPr>
              <a:t>Study 3 </a:t>
            </a:r>
            <a:r>
              <a:rPr lang="en-US" sz="3000" dirty="0">
                <a:cs typeface="Calibri"/>
              </a:rPr>
              <a:t>aspects of individualism in YA:</a:t>
            </a:r>
          </a:p>
          <a:p>
            <a:pPr lvl="1">
              <a:buFont typeface="Arial"/>
              <a:buChar char="•"/>
            </a:pPr>
            <a:r>
              <a:rPr lang="en-US" sz="3000" dirty="0">
                <a:cs typeface="Calibri"/>
              </a:rPr>
              <a:t>Individualism vs. </a:t>
            </a:r>
            <a:r>
              <a:rPr lang="en-US" sz="3000" dirty="0" smtClean="0">
                <a:cs typeface="Calibri"/>
              </a:rPr>
              <a:t>contribution</a:t>
            </a:r>
            <a:endParaRPr lang="en-US" sz="3000" dirty="0">
              <a:cs typeface="Calibri"/>
            </a:endParaRPr>
          </a:p>
          <a:p>
            <a:pPr lvl="1">
              <a:buFont typeface="Arial"/>
              <a:buChar char="•"/>
            </a:pPr>
            <a:r>
              <a:rPr lang="en-US" sz="3000" dirty="0">
                <a:cs typeface="Calibri"/>
              </a:rPr>
              <a:t>Individualism vs. (un)ethical behavior</a:t>
            </a:r>
          </a:p>
          <a:p>
            <a:pPr lvl="1">
              <a:buFont typeface="Arial"/>
              <a:buChar char="•"/>
            </a:pPr>
            <a:r>
              <a:rPr lang="en-US" sz="3000" dirty="0">
                <a:cs typeface="Calibri"/>
              </a:rPr>
              <a:t>Individualism vs. </a:t>
            </a:r>
            <a:r>
              <a:rPr lang="en-US" sz="3000" dirty="0" smtClean="0">
                <a:cs typeface="Calibri"/>
              </a:rPr>
              <a:t>privacy concerns</a:t>
            </a:r>
            <a:endParaRPr lang="en-US" sz="3000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554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Individualism &amp; Contribution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fontScale="85000" lnSpcReduction="20000"/>
          </a:bodyPr>
          <a:lstStyle/>
          <a:p>
            <a:r>
              <a:rPr lang="en-US" sz="3800" dirty="0">
                <a:cs typeface="Calibri"/>
              </a:rPr>
              <a:t>People from collectivist countries:</a:t>
            </a:r>
          </a:p>
          <a:p>
            <a:pPr lvl="1"/>
            <a:r>
              <a:rPr lang="en-US" sz="3300" dirty="0">
                <a:cs typeface="Calibri"/>
              </a:rPr>
              <a:t>Spend less time on the </a:t>
            </a:r>
            <a:r>
              <a:rPr lang="en-US" sz="3300" dirty="0" smtClean="0">
                <a:cs typeface="Calibri"/>
              </a:rPr>
              <a:t>Internet</a:t>
            </a:r>
          </a:p>
          <a:p>
            <a:pPr lvl="1"/>
            <a:r>
              <a:rPr lang="en-US" sz="3300" dirty="0" smtClean="0">
                <a:cs typeface="Calibri"/>
              </a:rPr>
              <a:t>More </a:t>
            </a:r>
            <a:r>
              <a:rPr lang="en-US" sz="3300" dirty="0">
                <a:cs typeface="Calibri"/>
              </a:rPr>
              <a:t>time in </a:t>
            </a:r>
            <a:r>
              <a:rPr lang="en-US" sz="3300" dirty="0" smtClean="0">
                <a:cs typeface="Calibri"/>
              </a:rPr>
              <a:t>socialization</a:t>
            </a:r>
            <a:endParaRPr lang="en-US" sz="2600" dirty="0">
              <a:cs typeface="Calibri"/>
            </a:endParaRP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sz="3800" b="1" i="1" dirty="0" smtClean="0"/>
              <a:t>[</a:t>
            </a:r>
            <a:r>
              <a:rPr lang="en-US" sz="3800" b="1" i="1" dirty="0"/>
              <a:t>H2</a:t>
            </a:r>
            <a:r>
              <a:rPr lang="en-US" sz="3800" b="1" i="1" dirty="0" smtClean="0"/>
              <a:t>]:</a:t>
            </a:r>
          </a:p>
          <a:p>
            <a:pPr marL="0" indent="0" algn="just">
              <a:buNone/>
            </a:pPr>
            <a:r>
              <a:rPr lang="en-US" sz="3800" b="1" i="1" dirty="0" smtClean="0"/>
              <a:t>Users </a:t>
            </a:r>
            <a:r>
              <a:rPr lang="en-US" sz="3800" b="1" i="1" dirty="0"/>
              <a:t>from countries with higher individualism index provide more </a:t>
            </a:r>
            <a:r>
              <a:rPr lang="en-US" sz="3800" b="1" i="1" dirty="0" smtClean="0"/>
              <a:t>answers</a:t>
            </a:r>
            <a:endParaRPr lang="en-US" sz="3800" b="1" i="1" dirty="0"/>
          </a:p>
          <a:p>
            <a:pPr marL="0" indent="0">
              <a:buNone/>
            </a:pPr>
            <a:r>
              <a:rPr lang="en-US" sz="3800" b="1" i="1" dirty="0"/>
              <a:t>[H3</a:t>
            </a:r>
            <a:r>
              <a:rPr lang="en-US" sz="3800" b="1" i="1" dirty="0" smtClean="0"/>
              <a:t>]:</a:t>
            </a:r>
          </a:p>
          <a:p>
            <a:pPr marL="0" indent="0" algn="just">
              <a:buNone/>
            </a:pPr>
            <a:r>
              <a:rPr lang="en-US" sz="3800" b="1" i="1" dirty="0" smtClean="0"/>
              <a:t>Users </a:t>
            </a:r>
            <a:r>
              <a:rPr lang="en-US" sz="3800" b="1" i="1" dirty="0"/>
              <a:t>from countries with higher individualism index contribute more to the community than what they take away from the </a:t>
            </a:r>
            <a:r>
              <a:rPr lang="en-US" sz="3800" b="1" i="1" dirty="0" smtClean="0"/>
              <a:t>community</a:t>
            </a:r>
            <a:endParaRPr lang="en-US" sz="3800" b="1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2240" y="1772816"/>
            <a:ext cx="2116956" cy="164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476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Individualism vs. Contribution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85184"/>
            <a:ext cx="8507288" cy="1636291"/>
          </a:xfrm>
        </p:spPr>
        <p:txBody>
          <a:bodyPr>
            <a:normAutofit/>
          </a:bodyPr>
          <a:lstStyle/>
          <a:p>
            <a:r>
              <a:rPr lang="en-US" dirty="0" smtClean="0"/>
              <a:t>Higher Individualism index =&gt; more answers</a:t>
            </a:r>
          </a:p>
          <a:p>
            <a:pPr lvl="1"/>
            <a:r>
              <a:rPr lang="en-US" dirty="0" smtClean="0"/>
              <a:t>Pearson Correlation </a:t>
            </a:r>
            <a:r>
              <a:rPr lang="en-US" i="1" dirty="0"/>
              <a:t>r</a:t>
            </a:r>
            <a:r>
              <a:rPr lang="en-US" dirty="0"/>
              <a:t> = 0.46, p &lt; </a:t>
            </a:r>
            <a:r>
              <a:rPr lang="en-US" dirty="0" smtClean="0"/>
              <a:t>0.005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1219792"/>
            <a:ext cx="6228134" cy="408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536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Yielding score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19" y="2434562"/>
            <a:ext cx="8079561" cy="12824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3852776"/>
            <a:ext cx="6399791" cy="130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55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Individualism vs. Yielding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556373"/>
            <a:ext cx="8229600" cy="1257003"/>
          </a:xfrm>
        </p:spPr>
        <p:txBody>
          <a:bodyPr>
            <a:normAutofit/>
          </a:bodyPr>
          <a:lstStyle/>
          <a:p>
            <a:r>
              <a:rPr lang="en-US" dirty="0"/>
              <a:t>Higher </a:t>
            </a:r>
            <a:r>
              <a:rPr lang="en-US" dirty="0" smtClean="0"/>
              <a:t>Individualism </a:t>
            </a:r>
            <a:r>
              <a:rPr lang="en-US" dirty="0"/>
              <a:t>index =&gt; </a:t>
            </a:r>
            <a:r>
              <a:rPr lang="en-US" dirty="0" smtClean="0"/>
              <a:t>higher yielding</a:t>
            </a:r>
          </a:p>
          <a:p>
            <a:pPr lvl="1"/>
            <a:r>
              <a:rPr lang="en-US" dirty="0" smtClean="0"/>
              <a:t>Pearson </a:t>
            </a:r>
            <a:r>
              <a:rPr lang="en-US" i="1" dirty="0"/>
              <a:t>r</a:t>
            </a:r>
            <a:r>
              <a:rPr lang="en-US" dirty="0"/>
              <a:t> = 0.37, p &lt; 0.05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03" y="1333399"/>
            <a:ext cx="6175911" cy="413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820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Community Question </a:t>
            </a:r>
            <a:r>
              <a:rPr lang="en-US" dirty="0" smtClean="0"/>
              <a:t>Answering (CQA)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1883651"/>
            <a:ext cx="6795835" cy="13093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616" y="3255285"/>
            <a:ext cx="6875704" cy="219157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115616" y="1883651"/>
            <a:ext cx="6875704" cy="3849605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664285" y="4126589"/>
            <a:ext cx="2229556" cy="3668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59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13818" t="17248" r="9377" b="12546"/>
          <a:stretch/>
        </p:blipFill>
        <p:spPr>
          <a:xfrm>
            <a:off x="6444208" y="1600200"/>
            <a:ext cx="2682373" cy="16316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Individualism vs. (un)ethical behavior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925144"/>
          </a:xfrm>
        </p:spPr>
        <p:txBody>
          <a:bodyPr>
            <a:normAutofit lnSpcReduction="10000"/>
          </a:bodyPr>
          <a:lstStyle/>
          <a:p>
            <a:r>
              <a:rPr lang="en-US" sz="3000" dirty="0">
                <a:cs typeface="Calibri"/>
              </a:rPr>
              <a:t>More collectivist countries:</a:t>
            </a:r>
          </a:p>
          <a:p>
            <a:pPr lvl="1"/>
            <a:r>
              <a:rPr lang="en-US" sz="3000" dirty="0">
                <a:cs typeface="Calibri"/>
              </a:rPr>
              <a:t>More </a:t>
            </a:r>
            <a:r>
              <a:rPr lang="en-US" sz="3000" dirty="0" smtClean="0">
                <a:cs typeface="Calibri"/>
              </a:rPr>
              <a:t>software and music piracy</a:t>
            </a:r>
            <a:endParaRPr lang="en-US" sz="3000" dirty="0">
              <a:cs typeface="Calibri"/>
            </a:endParaRPr>
          </a:p>
          <a:p>
            <a:pPr lvl="1"/>
            <a:r>
              <a:rPr lang="en-US" sz="3000" dirty="0">
                <a:cs typeface="Calibri"/>
              </a:rPr>
              <a:t>More offline world </a:t>
            </a:r>
            <a:r>
              <a:rPr lang="en-US" sz="3000" dirty="0" smtClean="0">
                <a:cs typeface="Calibri"/>
              </a:rPr>
              <a:t>corruption</a:t>
            </a:r>
          </a:p>
          <a:p>
            <a:pPr marL="457200" lvl="1" indent="0">
              <a:buNone/>
            </a:pPr>
            <a:endParaRPr lang="en-US" sz="3200" b="1" i="1" dirty="0" smtClean="0"/>
          </a:p>
          <a:p>
            <a:pPr marL="457200" lvl="1" indent="0">
              <a:buNone/>
            </a:pPr>
            <a:endParaRPr lang="en-US" sz="3200" b="1" i="1" dirty="0"/>
          </a:p>
          <a:p>
            <a:pPr marL="457200" lvl="1" indent="0">
              <a:buNone/>
            </a:pPr>
            <a:endParaRPr lang="en-US" b="1" i="1" dirty="0" smtClean="0"/>
          </a:p>
          <a:p>
            <a:pPr marL="57150" indent="0">
              <a:buNone/>
            </a:pPr>
            <a:r>
              <a:rPr lang="en-US" b="1" i="1" dirty="0" smtClean="0"/>
              <a:t>[</a:t>
            </a:r>
            <a:r>
              <a:rPr lang="en-US" b="1" i="1" dirty="0"/>
              <a:t>H4</a:t>
            </a:r>
            <a:r>
              <a:rPr lang="en-US" b="1" i="1" dirty="0" smtClean="0"/>
              <a:t>]:</a:t>
            </a:r>
          </a:p>
          <a:p>
            <a:pPr marL="57150" indent="0" algn="just">
              <a:buNone/>
            </a:pPr>
            <a:r>
              <a:rPr lang="en-US" b="1" i="1" dirty="0" smtClean="0"/>
              <a:t>Users </a:t>
            </a:r>
            <a:r>
              <a:rPr lang="en-US" b="1" i="1" dirty="0"/>
              <a:t>from more collective </a:t>
            </a:r>
            <a:r>
              <a:rPr lang="en-US" b="1" i="1" dirty="0" smtClean="0"/>
              <a:t>cultures </a:t>
            </a:r>
            <a:r>
              <a:rPr lang="en-US" b="1" i="1" dirty="0"/>
              <a:t>have higher probability to violate CQA </a:t>
            </a:r>
            <a:r>
              <a:rPr lang="en-US" b="1" i="1" dirty="0" smtClean="0"/>
              <a:t>norms</a:t>
            </a:r>
            <a:endParaRPr lang="en-US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520" y="3533876"/>
            <a:ext cx="6264696" cy="9307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0" y="3498285"/>
            <a:ext cx="2668789" cy="10209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0192" y="1340768"/>
            <a:ext cx="1125984" cy="1125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80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Individualism vs. (un)ethical behavior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01208"/>
            <a:ext cx="8686800" cy="1492275"/>
          </a:xfrm>
        </p:spPr>
        <p:txBody>
          <a:bodyPr>
            <a:noAutofit/>
          </a:bodyPr>
          <a:lstStyle/>
          <a:p>
            <a:r>
              <a:rPr lang="en-US" dirty="0" smtClean="0"/>
              <a:t>Higher Collectivist index =&gt; more probable to violate community rules</a:t>
            </a:r>
          </a:p>
          <a:p>
            <a:pPr lvl="1"/>
            <a:r>
              <a:rPr lang="en-US" dirty="0" smtClean="0"/>
              <a:t>Pearson </a:t>
            </a:r>
            <a:r>
              <a:rPr lang="en-US" i="1" dirty="0"/>
              <a:t>r</a:t>
            </a:r>
            <a:r>
              <a:rPr lang="en-US" dirty="0"/>
              <a:t> = -0.48, p &lt; </a:t>
            </a:r>
            <a:r>
              <a:rPr lang="en-US" dirty="0" smtClean="0"/>
              <a:t>0.05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101" y="1412776"/>
            <a:ext cx="6266251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85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Individualism vs. Privacy Concerns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cs typeface="Calibri"/>
              </a:rPr>
              <a:t>Higher individualism hints to more privacy concerns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 smtClean="0">
              <a:cs typeface="Calibri"/>
            </a:endParaRPr>
          </a:p>
          <a:p>
            <a:pPr marL="0" indent="0">
              <a:buNone/>
            </a:pPr>
            <a:r>
              <a:rPr lang="en-US" b="1" i="1" dirty="0" smtClean="0"/>
              <a:t>[</a:t>
            </a:r>
            <a:r>
              <a:rPr lang="en-US" b="1" i="1" dirty="0"/>
              <a:t>H5</a:t>
            </a:r>
            <a:r>
              <a:rPr lang="en-US" b="1" i="1" dirty="0" smtClean="0"/>
              <a:t>]:</a:t>
            </a:r>
          </a:p>
          <a:p>
            <a:pPr marL="0" indent="0" algn="just">
              <a:buNone/>
            </a:pPr>
            <a:r>
              <a:rPr lang="en-US" b="1" i="1" dirty="0" smtClean="0"/>
              <a:t>Users </a:t>
            </a:r>
            <a:r>
              <a:rPr lang="en-US" b="1" i="1" dirty="0"/>
              <a:t>from higher individualism index countries exhibit higher level of concern about their privacy</a:t>
            </a:r>
            <a:r>
              <a:rPr lang="en-US" b="1" i="1" dirty="0" smtClean="0"/>
              <a:t>.</a:t>
            </a:r>
            <a:endParaRPr lang="en-US" dirty="0" smtClean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02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Individualism vs. Privacy Concerns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686800" cy="3917032"/>
          </a:xfrm>
        </p:spPr>
        <p:txBody>
          <a:bodyPr>
            <a:normAutofit/>
          </a:bodyPr>
          <a:lstStyle/>
          <a:p>
            <a:r>
              <a:rPr lang="en-US" dirty="0" smtClean="0"/>
              <a:t>Users with ≥ 10 Q/A (79%)</a:t>
            </a:r>
          </a:p>
          <a:p>
            <a:pPr marL="285750" indent="-285750"/>
            <a:r>
              <a:rPr lang="en-US" dirty="0"/>
              <a:t>Modifications of privacy settings as a proxy of privacy </a:t>
            </a:r>
            <a:r>
              <a:rPr lang="en-US" dirty="0" smtClean="0"/>
              <a:t>concerns (more public profiles=&gt;less </a:t>
            </a:r>
            <a:r>
              <a:rPr lang="en-US" dirty="0"/>
              <a:t>privacy </a:t>
            </a:r>
            <a:r>
              <a:rPr lang="en-US" dirty="0" smtClean="0"/>
              <a:t>concerns)*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36512" y="5838363"/>
            <a:ext cx="88569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/>
            <a:r>
              <a:rPr lang="en-US" sz="2400" dirty="0" smtClean="0"/>
              <a:t>*More </a:t>
            </a:r>
            <a:r>
              <a:rPr lang="en-US" sz="2400" dirty="0"/>
              <a:t>on privacy: </a:t>
            </a:r>
            <a:r>
              <a:rPr lang="en-US" sz="2400" dirty="0" err="1">
                <a:solidFill>
                  <a:srgbClr val="000000"/>
                </a:solidFill>
              </a:rPr>
              <a:t>Kayes</a:t>
            </a:r>
            <a:r>
              <a:rPr lang="en-US" sz="2400" dirty="0">
                <a:solidFill>
                  <a:srgbClr val="000000"/>
                </a:solidFill>
              </a:rPr>
              <a:t> et al. “</a:t>
            </a:r>
            <a:r>
              <a:rPr lang="en-US" sz="2400" dirty="0"/>
              <a:t>Privacy Concerns vs. User Behavior in Community Question Answering</a:t>
            </a:r>
            <a:r>
              <a:rPr lang="en-US" sz="2400" dirty="0">
                <a:solidFill>
                  <a:srgbClr val="000000"/>
                </a:solidFill>
              </a:rPr>
              <a:t>“, ASONAM’15.</a:t>
            </a:r>
          </a:p>
        </p:txBody>
      </p:sp>
    </p:spTree>
    <p:extLst>
      <p:ext uri="{BB962C8B-B14F-4D97-AF65-F5344CB8AC3E}">
        <p14:creationId xmlns:p14="http://schemas.microsoft.com/office/powerpoint/2010/main" val="3209598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Individualism vs. Privacy Concerns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556373"/>
            <a:ext cx="8229600" cy="968971"/>
          </a:xfrm>
        </p:spPr>
        <p:txBody>
          <a:bodyPr>
            <a:noAutofit/>
          </a:bodyPr>
          <a:lstStyle/>
          <a:p>
            <a:r>
              <a:rPr lang="en-US" dirty="0" smtClean="0">
                <a:cs typeface="Calibri"/>
              </a:rPr>
              <a:t>Higher Collectivist index =&gt; more probable to find public profiles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1500424"/>
            <a:ext cx="6408712" cy="408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324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Calibri"/>
              </a:rPr>
              <a:t>Individualism </a:t>
            </a:r>
            <a:r>
              <a:rPr lang="en-US" dirty="0" smtClean="0">
                <a:cs typeface="Calibri"/>
              </a:rPr>
              <a:t>vs. </a:t>
            </a:r>
            <a:r>
              <a:rPr lang="en-US" dirty="0">
                <a:cs typeface="Calibri"/>
              </a:rPr>
              <a:t>Power </a:t>
            </a:r>
            <a:r>
              <a:rPr lang="en-US" dirty="0" smtClean="0">
                <a:cs typeface="Calibri"/>
              </a:rPr>
              <a:t>Distance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499715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cs typeface="Calibri"/>
              </a:rPr>
              <a:t>PDI: the extent to which the less powerful members of a society expect and accept that power is distributed </a:t>
            </a:r>
            <a:r>
              <a:rPr lang="en-US" dirty="0" smtClean="0">
                <a:cs typeface="Calibri"/>
              </a:rPr>
              <a:t>unequally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Measures the distribution of wealth and power between </a:t>
            </a:r>
            <a:r>
              <a:rPr lang="en-US" dirty="0" smtClean="0">
                <a:cs typeface="Calibri"/>
              </a:rPr>
              <a:t>people</a:t>
            </a:r>
          </a:p>
          <a:p>
            <a:pPr marL="457200" lvl="1" indent="0">
              <a:buNone/>
            </a:pPr>
            <a:r>
              <a:rPr lang="en-US" dirty="0" err="1" smtClean="0">
                <a:cs typeface="Calibri"/>
              </a:rPr>
              <a:t>Indegree</a:t>
            </a:r>
            <a:r>
              <a:rPr lang="en-US" dirty="0" smtClean="0">
                <a:cs typeface="Calibri"/>
              </a:rPr>
              <a:t> imbalance: </a:t>
            </a:r>
            <a:r>
              <a:rPr lang="en-US" dirty="0" err="1" smtClean="0">
                <a:cs typeface="Calibri"/>
              </a:rPr>
              <a:t>Avg_Friend_InDegree-User_InDegree</a:t>
            </a: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b="1" i="1" dirty="0" smtClean="0"/>
          </a:p>
          <a:p>
            <a:pPr marL="0" indent="0">
              <a:buNone/>
            </a:pPr>
            <a:r>
              <a:rPr lang="en-US" sz="3500" b="1" i="1" dirty="0" smtClean="0"/>
              <a:t>[</a:t>
            </a:r>
            <a:r>
              <a:rPr lang="en-US" sz="3500" b="1" i="1" dirty="0"/>
              <a:t>H6</a:t>
            </a:r>
            <a:r>
              <a:rPr lang="en-US" sz="3500" b="1" i="1" dirty="0" smtClean="0"/>
              <a:t>]:</a:t>
            </a:r>
          </a:p>
          <a:p>
            <a:pPr marL="0" indent="0" algn="just">
              <a:buNone/>
            </a:pPr>
            <a:r>
              <a:rPr lang="en-US" sz="3500" b="1" i="1" dirty="0" smtClean="0"/>
              <a:t>Users </a:t>
            </a:r>
            <a:r>
              <a:rPr lang="en-US" sz="3500" b="1" i="1" dirty="0"/>
              <a:t>from higher power distance countries show a larger </a:t>
            </a:r>
            <a:r>
              <a:rPr lang="en-US" sz="3500" b="1" i="1" dirty="0" err="1" smtClean="0"/>
              <a:t>indegree</a:t>
            </a:r>
            <a:r>
              <a:rPr lang="en-US" sz="3500" b="1" i="1" dirty="0" smtClean="0"/>
              <a:t> </a:t>
            </a:r>
            <a:r>
              <a:rPr lang="en-US" sz="3500" b="1" i="1" dirty="0"/>
              <a:t>imbalance in follow </a:t>
            </a:r>
            <a:r>
              <a:rPr lang="en-US" sz="3500" b="1" i="1" dirty="0" smtClean="0"/>
              <a:t>relationships</a:t>
            </a:r>
            <a:endParaRPr lang="en-US" sz="3500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710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Individualism vs. Power Distance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5268341"/>
            <a:ext cx="8650288" cy="1453134"/>
          </a:xfrm>
        </p:spPr>
        <p:txBody>
          <a:bodyPr>
            <a:noAutofit/>
          </a:bodyPr>
          <a:lstStyle/>
          <a:p>
            <a:r>
              <a:rPr lang="en-US" sz="2800" dirty="0"/>
              <a:t>Higher Power </a:t>
            </a:r>
            <a:r>
              <a:rPr lang="en-US" sz="2800" dirty="0" smtClean="0"/>
              <a:t>Distance=&gt;Higher </a:t>
            </a:r>
            <a:r>
              <a:rPr lang="en-US" sz="2800" dirty="0" err="1"/>
              <a:t>Indegree</a:t>
            </a:r>
            <a:r>
              <a:rPr lang="en-US" sz="2800" dirty="0"/>
              <a:t> </a:t>
            </a:r>
            <a:r>
              <a:rPr lang="en-US" sz="2800" dirty="0" smtClean="0"/>
              <a:t>Imbalance</a:t>
            </a:r>
          </a:p>
          <a:p>
            <a:pPr lvl="1"/>
            <a:r>
              <a:rPr lang="en-US" sz="2400" dirty="0" smtClean="0"/>
              <a:t>Pearson </a:t>
            </a:r>
            <a:r>
              <a:rPr lang="en-US" sz="2400" i="1" dirty="0"/>
              <a:t>r</a:t>
            </a:r>
            <a:r>
              <a:rPr lang="en-US" sz="2400" dirty="0"/>
              <a:t> = 0.65, p &lt; </a:t>
            </a:r>
            <a:r>
              <a:rPr lang="en-US" sz="2400" dirty="0" smtClean="0"/>
              <a:t>0.005</a:t>
            </a:r>
          </a:p>
          <a:p>
            <a:r>
              <a:rPr lang="en-US" sz="2800" dirty="0" smtClean="0"/>
              <a:t>Confirmation of the friendship paradox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637" y="1216558"/>
            <a:ext cx="5412024" cy="4156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870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7813"/>
            <a:ext cx="8686800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cs typeface="Calibri"/>
              </a:rPr>
              <a:t>Individualism </a:t>
            </a:r>
            <a:r>
              <a:rPr lang="en-US" dirty="0" smtClean="0">
                <a:cs typeface="Calibri"/>
              </a:rPr>
              <a:t>vs. Uncertainty </a:t>
            </a:r>
            <a:r>
              <a:rPr lang="en-US" dirty="0">
                <a:cs typeface="Calibri"/>
              </a:rPr>
              <a:t>Avoidance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5121275"/>
          </a:xfrm>
        </p:spPr>
        <p:txBody>
          <a:bodyPr>
            <a:normAutofit fontScale="92500" lnSpcReduction="20000"/>
          </a:bodyPr>
          <a:lstStyle/>
          <a:p>
            <a:r>
              <a:rPr lang="en-US" sz="3000" dirty="0">
                <a:cs typeface="Calibri"/>
              </a:rPr>
              <a:t>Uncertainty Avoidance: the extent to which people feel uncomfortable with uncertainty </a:t>
            </a:r>
            <a:r>
              <a:rPr lang="en-US" sz="3000" dirty="0" smtClean="0">
                <a:cs typeface="Calibri"/>
              </a:rPr>
              <a:t>&amp; ambiguity</a:t>
            </a:r>
            <a:endParaRPr lang="en-US" sz="3000" dirty="0">
              <a:cs typeface="Calibri"/>
            </a:endParaRPr>
          </a:p>
          <a:p>
            <a:r>
              <a:rPr lang="en-US" sz="3000" dirty="0">
                <a:cs typeface="Calibri"/>
              </a:rPr>
              <a:t>Higher uncertainty avoidance countries:</a:t>
            </a:r>
          </a:p>
          <a:p>
            <a:pPr lvl="1"/>
            <a:r>
              <a:rPr lang="en-US" sz="3000" dirty="0">
                <a:cs typeface="Calibri"/>
              </a:rPr>
              <a:t>Minimize uncertainty </a:t>
            </a:r>
            <a:r>
              <a:rPr lang="en-US" sz="3000" dirty="0" smtClean="0">
                <a:cs typeface="Calibri"/>
              </a:rPr>
              <a:t>&amp; ambiguity </a:t>
            </a:r>
            <a:r>
              <a:rPr lang="en-US" sz="3000" dirty="0">
                <a:cs typeface="Calibri"/>
              </a:rPr>
              <a:t>by careful </a:t>
            </a:r>
            <a:r>
              <a:rPr lang="en-US" sz="3000" dirty="0" smtClean="0">
                <a:cs typeface="Calibri"/>
              </a:rPr>
              <a:t>planning</a:t>
            </a:r>
            <a:endParaRPr lang="en-US" sz="3000" dirty="0">
              <a:cs typeface="Calibri"/>
            </a:endParaRPr>
          </a:p>
          <a:p>
            <a:pPr lvl="1"/>
            <a:r>
              <a:rPr lang="en-US" sz="3000" dirty="0">
                <a:cs typeface="Calibri"/>
              </a:rPr>
              <a:t>Planned and organized daily </a:t>
            </a:r>
            <a:r>
              <a:rPr lang="en-US" sz="3000" dirty="0" smtClean="0">
                <a:cs typeface="Calibri"/>
              </a:rPr>
              <a:t>activities</a:t>
            </a:r>
            <a:endParaRPr lang="en-US" sz="3000" dirty="0">
              <a:cs typeface="Calibri"/>
            </a:endParaRPr>
          </a:p>
          <a:p>
            <a:pPr lvl="1"/>
            <a:r>
              <a:rPr lang="en-US" sz="3000" dirty="0">
                <a:cs typeface="Calibri"/>
              </a:rPr>
              <a:t>Enforce rules and </a:t>
            </a:r>
            <a:r>
              <a:rPr lang="en-US" sz="3000" dirty="0" smtClean="0">
                <a:cs typeface="Calibri"/>
              </a:rPr>
              <a:t>regulations</a:t>
            </a:r>
          </a:p>
          <a:p>
            <a:pPr marL="457200" lvl="1" indent="0">
              <a:buNone/>
            </a:pPr>
            <a:endParaRPr lang="en-US" sz="3000" dirty="0" smtClean="0">
              <a:cs typeface="Calibri"/>
            </a:endParaRPr>
          </a:p>
          <a:p>
            <a:pPr marL="57150" indent="0">
              <a:buNone/>
            </a:pPr>
            <a:r>
              <a:rPr lang="en-US" sz="3600" b="1" i="1" dirty="0"/>
              <a:t>[H7</a:t>
            </a:r>
            <a:r>
              <a:rPr lang="en-US" sz="3600" b="1" i="1" dirty="0" smtClean="0"/>
              <a:t>]:</a:t>
            </a:r>
          </a:p>
          <a:p>
            <a:pPr marL="57150" indent="0" algn="just">
              <a:buNone/>
            </a:pPr>
            <a:r>
              <a:rPr lang="en-US" sz="3600" b="1" i="1" dirty="0" smtClean="0"/>
              <a:t>Users </a:t>
            </a:r>
            <a:r>
              <a:rPr lang="en-US" sz="3600" b="1" i="1" dirty="0"/>
              <a:t>from countries with higher uncertainty avoidance index exhibit more temporally predictable activities</a:t>
            </a:r>
            <a:r>
              <a:rPr lang="en-US" sz="3600" b="1" i="1" dirty="0" smtClean="0"/>
              <a:t>.</a:t>
            </a:r>
            <a:endParaRPr lang="en-US" sz="3400" dirty="0" smtClean="0">
              <a:cs typeface="Calibri"/>
            </a:endParaRPr>
          </a:p>
          <a:p>
            <a:pPr marL="457200" lvl="1" indent="0">
              <a:buNone/>
            </a:pPr>
            <a:endParaRPr lang="en-US" sz="3000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87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Calibri"/>
              </a:rPr>
              <a:t>Uncertainty Avoidance vs. </a:t>
            </a:r>
            <a:r>
              <a:rPr lang="en-US" dirty="0" smtClean="0">
                <a:cs typeface="Calibri"/>
              </a:rPr>
              <a:t>Activity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45224"/>
            <a:ext cx="8229600" cy="1152128"/>
          </a:xfrm>
        </p:spPr>
        <p:txBody>
          <a:bodyPr>
            <a:normAutofit/>
          </a:bodyPr>
          <a:lstStyle/>
          <a:p>
            <a:r>
              <a:rPr lang="en-US" dirty="0" smtClean="0"/>
              <a:t>Higher UAI users =&gt; lower Q, A, R entropies=&gt; </a:t>
            </a:r>
            <a:r>
              <a:rPr lang="en-US" dirty="0"/>
              <a:t>more </a:t>
            </a:r>
            <a:r>
              <a:rPr lang="en-US" dirty="0" smtClean="0"/>
              <a:t>temporarily predictable activities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562128"/>
            <a:ext cx="4076226" cy="27107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720" y="2132856"/>
            <a:ext cx="4086119" cy="27107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958" y="2492896"/>
            <a:ext cx="4060484" cy="274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829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12127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cs typeface="Calibri"/>
              </a:rPr>
              <a:t>Analyzed YA activities of 200k users, 67 countries</a:t>
            </a:r>
            <a:endParaRPr lang="en-US" dirty="0">
              <a:cs typeface="Calibri"/>
            </a:endParaRPr>
          </a:p>
          <a:p>
            <a:r>
              <a:rPr lang="en-US" dirty="0" smtClean="0">
                <a:cs typeface="Calibri"/>
              </a:rPr>
              <a:t>Studied cultural indices from </a:t>
            </a:r>
            <a:r>
              <a:rPr lang="en-US" dirty="0" err="1" smtClean="0">
                <a:cs typeface="Calibri"/>
              </a:rPr>
              <a:t>Hofstede’s</a:t>
            </a:r>
            <a:r>
              <a:rPr lang="en-US" dirty="0" smtClean="0">
                <a:cs typeface="Calibri"/>
              </a:rPr>
              <a:t> dimensions </a:t>
            </a:r>
            <a:r>
              <a:rPr lang="en-US" dirty="0">
                <a:cs typeface="Calibri"/>
              </a:rPr>
              <a:t>and </a:t>
            </a:r>
            <a:r>
              <a:rPr lang="en-US" dirty="0" smtClean="0">
                <a:cs typeface="Calibri"/>
              </a:rPr>
              <a:t>Levine’s </a:t>
            </a:r>
            <a:r>
              <a:rPr lang="en-US" dirty="0">
                <a:cs typeface="Calibri"/>
              </a:rPr>
              <a:t>Pace of </a:t>
            </a:r>
            <a:r>
              <a:rPr lang="en-US" dirty="0" smtClean="0">
                <a:cs typeface="Calibri"/>
              </a:rPr>
              <a:t>Life</a:t>
            </a:r>
            <a:endParaRPr lang="en-US" dirty="0">
              <a:cs typeface="Calibri"/>
            </a:endParaRPr>
          </a:p>
          <a:p>
            <a:r>
              <a:rPr lang="en-US" dirty="0" smtClean="0">
                <a:cs typeface="Calibri"/>
              </a:rPr>
              <a:t>YA: not a platform of </a:t>
            </a:r>
            <a:r>
              <a:rPr lang="en-US" dirty="0">
                <a:cs typeface="Calibri"/>
              </a:rPr>
              <a:t>homogeneous </a:t>
            </a:r>
            <a:r>
              <a:rPr lang="en-US" dirty="0" smtClean="0">
                <a:cs typeface="Calibri"/>
              </a:rPr>
              <a:t>culture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National cultures differ in </a:t>
            </a:r>
            <a:r>
              <a:rPr lang="en-US" dirty="0" smtClean="0">
                <a:cs typeface="Calibri"/>
              </a:rPr>
              <a:t>YA:</a:t>
            </a:r>
          </a:p>
          <a:p>
            <a:pPr lvl="1"/>
            <a:r>
              <a:rPr lang="en-US" dirty="0" smtClean="0">
                <a:cs typeface="Calibri"/>
              </a:rPr>
              <a:t>Temporal </a:t>
            </a:r>
            <a:r>
              <a:rPr lang="en-US" dirty="0">
                <a:cs typeface="Calibri"/>
              </a:rPr>
              <a:t>predictability of </a:t>
            </a:r>
            <a:r>
              <a:rPr lang="en-US" dirty="0" smtClean="0">
                <a:cs typeface="Calibri"/>
              </a:rPr>
              <a:t>activities</a:t>
            </a:r>
          </a:p>
          <a:p>
            <a:pPr lvl="1"/>
            <a:r>
              <a:rPr lang="en-US" dirty="0">
                <a:cs typeface="Calibri"/>
              </a:rPr>
              <a:t>C</a:t>
            </a:r>
            <a:r>
              <a:rPr lang="en-US" dirty="0" smtClean="0">
                <a:cs typeface="Calibri"/>
              </a:rPr>
              <a:t>ontribution</a:t>
            </a:r>
            <a:r>
              <a:rPr lang="en-US" dirty="0">
                <a:cs typeface="Calibri"/>
              </a:rPr>
              <a:t>-related </a:t>
            </a:r>
            <a:r>
              <a:rPr lang="en-US" dirty="0" smtClean="0">
                <a:cs typeface="Calibri"/>
              </a:rPr>
              <a:t>behavior</a:t>
            </a:r>
          </a:p>
          <a:p>
            <a:pPr lvl="1"/>
            <a:r>
              <a:rPr lang="en-US" dirty="0">
                <a:cs typeface="Calibri"/>
              </a:rPr>
              <a:t>P</a:t>
            </a:r>
            <a:r>
              <a:rPr lang="en-US" dirty="0" smtClean="0">
                <a:cs typeface="Calibri"/>
              </a:rPr>
              <a:t>rivacy concerns</a:t>
            </a:r>
          </a:p>
          <a:p>
            <a:pPr lvl="1"/>
            <a:r>
              <a:rPr lang="en-US" dirty="0">
                <a:cs typeface="Calibri"/>
              </a:rPr>
              <a:t>P</a:t>
            </a:r>
            <a:r>
              <a:rPr lang="en-US" dirty="0" smtClean="0">
                <a:cs typeface="Calibri"/>
              </a:rPr>
              <a:t>ower inequality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Cultural variations </a:t>
            </a:r>
            <a:r>
              <a:rPr lang="en-US" dirty="0" smtClean="0">
                <a:cs typeface="Calibri"/>
              </a:rPr>
              <a:t>can be used </a:t>
            </a:r>
            <a:r>
              <a:rPr lang="en-US" dirty="0">
                <a:cs typeface="Calibri"/>
              </a:rPr>
              <a:t>for better CQA </a:t>
            </a:r>
            <a:r>
              <a:rPr lang="en-US" dirty="0" smtClean="0">
                <a:cs typeface="Calibri"/>
              </a:rPr>
              <a:t>platforms</a:t>
            </a:r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603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387813"/>
            <a:ext cx="8820472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CQA 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1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CQA sites: Popular platforms</a:t>
            </a:r>
          </a:p>
          <a:p>
            <a:pPr lvl="1"/>
            <a:r>
              <a:rPr lang="en-US" dirty="0"/>
              <a:t>Yahoo </a:t>
            </a:r>
            <a:r>
              <a:rPr lang="en-US" dirty="0" smtClean="0"/>
              <a:t>Answers (YA): 200M users, 5M users/day</a:t>
            </a:r>
          </a:p>
          <a:p>
            <a:pPr lvl="1"/>
            <a:r>
              <a:rPr lang="en-US" dirty="0" err="1" smtClean="0"/>
              <a:t>Quora</a:t>
            </a:r>
            <a:r>
              <a:rPr lang="en-US" dirty="0" smtClean="0"/>
              <a:t>: 1M/month</a:t>
            </a:r>
          </a:p>
          <a:p>
            <a:pPr lvl="1"/>
            <a:r>
              <a:rPr lang="en-US" dirty="0" smtClean="0"/>
              <a:t>Stack Exchange: 4M users </a:t>
            </a:r>
            <a:r>
              <a:rPr lang="en-US" dirty="0" smtClean="0"/>
              <a:t>(e.g., Stack Overflow)</a:t>
            </a:r>
            <a:endParaRPr lang="en-US" dirty="0" smtClean="0"/>
          </a:p>
          <a:p>
            <a:r>
              <a:rPr lang="en-US" dirty="0"/>
              <a:t>Functionalities:</a:t>
            </a:r>
          </a:p>
          <a:p>
            <a:pPr lvl="1"/>
            <a:r>
              <a:rPr lang="en-US" dirty="0"/>
              <a:t>Q/A posts &amp; comments, social networking, leaderboards, </a:t>
            </a:r>
            <a:r>
              <a:rPr lang="en-US" dirty="0" smtClean="0"/>
              <a:t>and more.</a:t>
            </a:r>
          </a:p>
          <a:p>
            <a:r>
              <a:rPr lang="en-US" dirty="0" smtClean="0"/>
              <a:t>Why do we need them?</a:t>
            </a:r>
          </a:p>
          <a:p>
            <a:pPr lvl="1"/>
            <a:r>
              <a:rPr lang="en-US" dirty="0" smtClean="0"/>
              <a:t>Not all web-searches are successful!</a:t>
            </a:r>
          </a:p>
          <a:p>
            <a:pPr lvl="1"/>
            <a:r>
              <a:rPr lang="en-US" dirty="0" smtClean="0"/>
              <a:t>Complicated / intricate questions!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361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Suggestions to CQA 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121275"/>
          </a:xfrm>
        </p:spPr>
        <p:txBody>
          <a:bodyPr>
            <a:normAutofit lnSpcReduction="10000"/>
          </a:bodyPr>
          <a:lstStyle/>
          <a:p>
            <a:r>
              <a:rPr lang="en-US" sz="3000" dirty="0">
                <a:cs typeface="Calibri"/>
              </a:rPr>
              <a:t>Culture-aware CQA moderation</a:t>
            </a:r>
          </a:p>
          <a:p>
            <a:pPr lvl="1"/>
            <a:r>
              <a:rPr lang="en-US" sz="2300" dirty="0">
                <a:cs typeface="Calibri"/>
              </a:rPr>
              <a:t>In collective </a:t>
            </a:r>
            <a:r>
              <a:rPr lang="en-US" sz="2300" dirty="0" smtClean="0">
                <a:cs typeface="Calibri"/>
              </a:rPr>
              <a:t>cultures: More moderators are needed</a:t>
            </a:r>
          </a:p>
          <a:p>
            <a:r>
              <a:rPr lang="en-US" sz="3000" dirty="0" smtClean="0">
                <a:cs typeface="Calibri"/>
              </a:rPr>
              <a:t>Question </a:t>
            </a:r>
            <a:r>
              <a:rPr lang="en-US" sz="3000" dirty="0">
                <a:cs typeface="Calibri"/>
              </a:rPr>
              <a:t>recommendation</a:t>
            </a:r>
          </a:p>
          <a:p>
            <a:pPr lvl="1"/>
            <a:r>
              <a:rPr lang="en-US" sz="2300" dirty="0">
                <a:cs typeface="Calibri"/>
              </a:rPr>
              <a:t>In collective </a:t>
            </a:r>
            <a:r>
              <a:rPr lang="en-US" sz="2300" dirty="0" smtClean="0">
                <a:cs typeface="Calibri"/>
              </a:rPr>
              <a:t>cultures: Questions should </a:t>
            </a:r>
            <a:r>
              <a:rPr lang="en-US" sz="2300" dirty="0">
                <a:cs typeface="Calibri"/>
              </a:rPr>
              <a:t>be routed to more </a:t>
            </a:r>
            <a:r>
              <a:rPr lang="en-US" sz="2300" dirty="0" smtClean="0">
                <a:cs typeface="Calibri"/>
              </a:rPr>
              <a:t>users</a:t>
            </a:r>
            <a:endParaRPr lang="en-US" sz="2300" dirty="0">
              <a:cs typeface="Calibri"/>
            </a:endParaRPr>
          </a:p>
          <a:p>
            <a:pPr lvl="1"/>
            <a:r>
              <a:rPr lang="en-US" sz="2300" dirty="0">
                <a:cs typeface="Calibri"/>
              </a:rPr>
              <a:t>In higher Pace of Life </a:t>
            </a:r>
            <a:r>
              <a:rPr lang="en-US" sz="2300" dirty="0" smtClean="0">
                <a:cs typeface="Calibri"/>
              </a:rPr>
              <a:t>countries: Questions </a:t>
            </a:r>
            <a:r>
              <a:rPr lang="en-US" sz="2300" dirty="0">
                <a:cs typeface="Calibri"/>
              </a:rPr>
              <a:t>should be routed to more and diverse users in busy </a:t>
            </a:r>
            <a:r>
              <a:rPr lang="en-US" sz="2300" dirty="0" smtClean="0">
                <a:cs typeface="Calibri"/>
              </a:rPr>
              <a:t>hours, or lower Pace of Life countries</a:t>
            </a:r>
          </a:p>
          <a:p>
            <a:r>
              <a:rPr lang="en-US" sz="3000" dirty="0" smtClean="0">
                <a:cs typeface="Calibri"/>
              </a:rPr>
              <a:t>Follow </a:t>
            </a:r>
            <a:r>
              <a:rPr lang="en-US" sz="3000" dirty="0">
                <a:cs typeface="Calibri"/>
              </a:rPr>
              <a:t>recommendation</a:t>
            </a:r>
          </a:p>
          <a:p>
            <a:pPr lvl="1"/>
            <a:r>
              <a:rPr lang="en-US" sz="2300" dirty="0">
                <a:cs typeface="Calibri"/>
              </a:rPr>
              <a:t>In lower PDI </a:t>
            </a:r>
            <a:r>
              <a:rPr lang="en-US" sz="2300" dirty="0" smtClean="0">
                <a:cs typeface="Calibri"/>
              </a:rPr>
              <a:t>countries: Recommend similar </a:t>
            </a:r>
            <a:r>
              <a:rPr lang="en-US" sz="2300" dirty="0" err="1">
                <a:cs typeface="Calibri"/>
              </a:rPr>
              <a:t>indegree</a:t>
            </a:r>
            <a:r>
              <a:rPr lang="en-US" sz="2300" dirty="0">
                <a:cs typeface="Calibri"/>
              </a:rPr>
              <a:t> </a:t>
            </a:r>
            <a:r>
              <a:rPr lang="en-US" sz="2300" dirty="0" smtClean="0">
                <a:cs typeface="Calibri"/>
              </a:rPr>
              <a:t>users</a:t>
            </a:r>
            <a:endParaRPr lang="en-US" sz="2300" dirty="0">
              <a:cs typeface="Calibri"/>
            </a:endParaRPr>
          </a:p>
          <a:p>
            <a:r>
              <a:rPr lang="en-US" sz="2600" dirty="0">
                <a:cs typeface="Calibri"/>
              </a:rPr>
              <a:t>Targeted Ads</a:t>
            </a:r>
          </a:p>
          <a:p>
            <a:pPr lvl="1">
              <a:lnSpc>
                <a:spcPct val="90000"/>
              </a:lnSpc>
            </a:pPr>
            <a:r>
              <a:rPr lang="en-US" sz="2300" dirty="0">
                <a:cs typeface="Calibri"/>
              </a:rPr>
              <a:t>In individualistic </a:t>
            </a:r>
            <a:r>
              <a:rPr lang="en-US" sz="2300" dirty="0" smtClean="0">
                <a:cs typeface="Calibri"/>
              </a:rPr>
              <a:t>cultures: focus on ‘I’ and </a:t>
            </a:r>
            <a:r>
              <a:rPr lang="en-US" sz="2300" dirty="0">
                <a:cs typeface="Calibri"/>
              </a:rPr>
              <a:t>‘me</a:t>
            </a:r>
            <a:r>
              <a:rPr lang="en-US" sz="2300" dirty="0" smtClean="0">
                <a:cs typeface="Calibri"/>
              </a:rPr>
              <a:t>’, textual</a:t>
            </a:r>
            <a:r>
              <a:rPr lang="en-US" sz="2300" dirty="0">
                <a:cs typeface="Calibri"/>
              </a:rPr>
              <a:t>, informative ads</a:t>
            </a:r>
            <a:endParaRPr lang="en-US" sz="2300" dirty="0" smtClean="0"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sz="2300" dirty="0" smtClean="0">
                <a:cs typeface="Calibri"/>
              </a:rPr>
              <a:t>In collective cultures: focus on ‘us</a:t>
            </a:r>
            <a:r>
              <a:rPr lang="en-US" sz="2300" dirty="0">
                <a:cs typeface="Calibri"/>
              </a:rPr>
              <a:t>’ and ‘we</a:t>
            </a:r>
            <a:r>
              <a:rPr lang="en-US" sz="2300" dirty="0" smtClean="0">
                <a:cs typeface="Calibri"/>
              </a:rPr>
              <a:t>’, visual, symbolic ads</a:t>
            </a:r>
            <a:endParaRPr lang="en-US" sz="2300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180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110" y="1238895"/>
            <a:ext cx="8306346" cy="1470025"/>
          </a:xfrm>
        </p:spPr>
        <p:txBody>
          <a:bodyPr>
            <a:noAutofit/>
          </a:bodyPr>
          <a:lstStyle/>
          <a:p>
            <a:r>
              <a:rPr lang="en-US" dirty="0" smtClean="0"/>
              <a:t>Cultures in</a:t>
            </a:r>
            <a:br>
              <a:rPr lang="en-US" dirty="0" smtClean="0"/>
            </a:br>
            <a:r>
              <a:rPr lang="en-US" dirty="0" smtClean="0"/>
              <a:t>Community Question Answering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2852936"/>
            <a:ext cx="188340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/>
              <a:t>Imrul</a:t>
            </a:r>
            <a:r>
              <a:rPr lang="en-US" sz="2400" dirty="0"/>
              <a:t> </a:t>
            </a:r>
            <a:r>
              <a:rPr lang="en-US" sz="2400" dirty="0" err="1" smtClean="0"/>
              <a:t>Kayes</a:t>
            </a:r>
            <a:endParaRPr lang="en-US" sz="2400" dirty="0"/>
          </a:p>
          <a:p>
            <a:pPr algn="ctr"/>
            <a:r>
              <a:rPr lang="en-US" sz="2400" dirty="0" smtClean="0"/>
              <a:t>USF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1763688" y="2866420"/>
            <a:ext cx="27207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/>
              <a:t>Nicolas </a:t>
            </a:r>
            <a:r>
              <a:rPr lang="en-US" sz="2400" b="1" dirty="0" err="1" smtClean="0"/>
              <a:t>Kourtellis</a:t>
            </a:r>
            <a:endParaRPr lang="en-US" sz="2400" b="1" dirty="0" smtClean="0"/>
          </a:p>
          <a:p>
            <a:pPr algn="ctr"/>
            <a:r>
              <a:rPr lang="en-US" sz="2400" dirty="0" err="1" smtClean="0"/>
              <a:t>Telefonica</a:t>
            </a:r>
            <a:r>
              <a:rPr lang="en-US" sz="2400" dirty="0" smtClean="0"/>
              <a:t> Research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4477513" y="2866420"/>
            <a:ext cx="2362095" cy="1200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Daniele </a:t>
            </a:r>
            <a:r>
              <a:rPr lang="en-US" sz="2400" dirty="0" err="1" smtClean="0"/>
              <a:t>Quercia</a:t>
            </a:r>
            <a:r>
              <a:rPr lang="en-US" sz="2400" dirty="0" smtClean="0"/>
              <a:t>,</a:t>
            </a:r>
          </a:p>
          <a:p>
            <a:pPr algn="ctr"/>
            <a:r>
              <a:rPr lang="en-US" sz="2400" dirty="0" smtClean="0"/>
              <a:t>Francesco </a:t>
            </a:r>
            <a:r>
              <a:rPr lang="en-US" sz="2400" dirty="0" err="1" smtClean="0"/>
              <a:t>Bonchi</a:t>
            </a:r>
            <a:endParaRPr lang="en-US" sz="2400" dirty="0" smtClean="0"/>
          </a:p>
          <a:p>
            <a:pPr algn="ctr"/>
            <a:r>
              <a:rPr lang="en-US" sz="2400" dirty="0" smtClean="0"/>
              <a:t>Yahoo Labs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6745477" y="2866420"/>
            <a:ext cx="24267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Adriana </a:t>
            </a:r>
            <a:r>
              <a:rPr lang="en-US" sz="2400" dirty="0" err="1" smtClean="0"/>
              <a:t>Iamnitchi</a:t>
            </a:r>
            <a:endParaRPr lang="en-US" sz="2400" dirty="0" smtClean="0"/>
          </a:p>
          <a:p>
            <a:pPr algn="ctr"/>
            <a:r>
              <a:rPr lang="en-US" sz="2400" dirty="0" smtClean="0"/>
              <a:t>USF</a:t>
            </a:r>
          </a:p>
        </p:txBody>
      </p:sp>
      <p:pic>
        <p:nvPicPr>
          <p:cNvPr id="9" name="Picture 8" descr="TEL 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541" y="5670079"/>
            <a:ext cx="2407790" cy="783257"/>
          </a:xfrm>
          <a:prstGeom prst="rect">
            <a:avLst/>
          </a:prstGeom>
        </p:spPr>
      </p:pic>
      <p:pic>
        <p:nvPicPr>
          <p:cNvPr id="10" name="Picture 9" descr="usf-logo2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5778607"/>
            <a:ext cx="2668045" cy="602721"/>
          </a:xfrm>
          <a:prstGeom prst="rect">
            <a:avLst/>
          </a:prstGeom>
        </p:spPr>
      </p:pic>
      <p:pic>
        <p:nvPicPr>
          <p:cNvPr id="11" name="Picture 10" descr="yahoo_logo_detai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5805264"/>
            <a:ext cx="2400772" cy="6008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48680"/>
            <a:ext cx="1543645" cy="148571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10652" y="4244896"/>
            <a:ext cx="7145724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Paper: </a:t>
            </a:r>
            <a:r>
              <a:rPr lang="en-US" sz="2400" dirty="0" smtClean="0">
                <a:hlinkClick r:id="rId6"/>
              </a:rPr>
              <a:t>http</a:t>
            </a:r>
            <a:r>
              <a:rPr lang="en-US" sz="2400" dirty="0">
                <a:hlinkClick r:id="rId6"/>
              </a:rPr>
              <a:t>://arxiv.org/abs/</a:t>
            </a:r>
            <a:r>
              <a:rPr lang="en-US" sz="2400" dirty="0" smtClean="0">
                <a:hlinkClick r:id="rId6"/>
              </a:rPr>
              <a:t>1508.05044</a:t>
            </a:r>
            <a:endParaRPr lang="en-US" sz="2400" dirty="0"/>
          </a:p>
          <a:p>
            <a:pPr algn="ctr"/>
            <a:r>
              <a:rPr lang="en-US" sz="2400" dirty="0">
                <a:hlinkClick r:id="rId7"/>
              </a:rPr>
              <a:t>nicolas.kourtellis@telefonica.com</a:t>
            </a:r>
            <a:endParaRPr lang="en-US" sz="2400" dirty="0"/>
          </a:p>
          <a:p>
            <a:pPr algn="ctr"/>
            <a:r>
              <a:rPr lang="en-US" sz="2400" dirty="0"/>
              <a:t>Twitter: @</a:t>
            </a:r>
            <a:r>
              <a:rPr lang="en-US" sz="2400" dirty="0" err="1"/>
              <a:t>kourtellis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86194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orld-map-vector-free.jpg"/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2"/>
          <a:stretch/>
        </p:blipFill>
        <p:spPr>
          <a:xfrm>
            <a:off x="899592" y="1849882"/>
            <a:ext cx="7643192" cy="42434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Motivating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3605" y="3212976"/>
            <a:ext cx="7931224" cy="115212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latin typeface="Calibri (Body)"/>
                <a:cs typeface="Calibri (Body)"/>
              </a:rPr>
              <a:t>Does national culture </a:t>
            </a:r>
            <a:r>
              <a:rPr lang="en-US" dirty="0" smtClean="0">
                <a:latin typeface="Calibri (Body)"/>
                <a:cs typeface="Calibri (Body)"/>
              </a:rPr>
              <a:t>influence how users </a:t>
            </a:r>
            <a:r>
              <a:rPr lang="en-US" dirty="0">
                <a:latin typeface="Calibri (Body)"/>
                <a:cs typeface="Calibri (Body)"/>
              </a:rPr>
              <a:t>participate in online CQA platforms</a:t>
            </a:r>
            <a:r>
              <a:rPr lang="en-US" dirty="0" smtClean="0">
                <a:latin typeface="Calibri (Body)"/>
                <a:cs typeface="Calibri (Body)"/>
              </a:rPr>
              <a:t>?</a:t>
            </a:r>
            <a:endParaRPr lang="en-US" dirty="0">
              <a:latin typeface="Calibri (Body)"/>
              <a:cs typeface="Calibri (Body)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703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997152"/>
          </a:xfrm>
        </p:spPr>
        <p:txBody>
          <a:bodyPr>
            <a:normAutofit/>
          </a:bodyPr>
          <a:lstStyle/>
          <a:p>
            <a:r>
              <a:rPr lang="en-US" dirty="0" smtClean="0"/>
              <a:t>Analyze participation on YA per country</a:t>
            </a:r>
          </a:p>
          <a:p>
            <a:r>
              <a:rPr lang="en-US" dirty="0" smtClean="0"/>
              <a:t>Compute (or use) cultural indices of each country</a:t>
            </a:r>
          </a:p>
          <a:p>
            <a:r>
              <a:rPr lang="en-US" dirty="0" smtClean="0"/>
              <a:t>Associate YA user participation attributes with cultural indices and extract lessons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98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CQA platforms</a:t>
            </a:r>
          </a:p>
          <a:p>
            <a:r>
              <a:rPr lang="en-US" dirty="0" smtClean="0">
                <a:solidFill>
                  <a:srgbClr val="C4BD97"/>
                </a:solidFill>
              </a:rPr>
              <a:t>Motivation</a:t>
            </a:r>
          </a:p>
          <a:p>
            <a:r>
              <a:rPr lang="en-US" dirty="0" smtClean="0">
                <a:solidFill>
                  <a:srgbClr val="C4BD97"/>
                </a:solidFill>
              </a:rPr>
              <a:t>Main idea</a:t>
            </a:r>
          </a:p>
          <a:p>
            <a:r>
              <a:rPr lang="en-US" dirty="0" smtClean="0"/>
              <a:t>Yahoo Answers Dataset</a:t>
            </a:r>
          </a:p>
          <a:p>
            <a:r>
              <a:rPr lang="en-US" dirty="0" smtClean="0"/>
              <a:t>Study on Levin’s Pace of Life</a:t>
            </a:r>
          </a:p>
          <a:p>
            <a:r>
              <a:rPr lang="en-US" dirty="0" smtClean="0"/>
              <a:t>Study on </a:t>
            </a:r>
            <a:r>
              <a:rPr lang="en-US" dirty="0" err="1" smtClean="0"/>
              <a:t>Hofstede’s</a:t>
            </a:r>
            <a:r>
              <a:rPr lang="en-US" dirty="0" smtClean="0"/>
              <a:t> Cultural Dimensions:</a:t>
            </a:r>
          </a:p>
          <a:p>
            <a:pPr lvl="1">
              <a:buFont typeface="Arial"/>
              <a:buChar char="•"/>
            </a:pPr>
            <a:r>
              <a:rPr lang="en-US" dirty="0" smtClean="0"/>
              <a:t>Individualism </a:t>
            </a:r>
            <a:r>
              <a:rPr lang="en-US" dirty="0"/>
              <a:t>vs. </a:t>
            </a:r>
            <a:r>
              <a:rPr lang="en-US" dirty="0" smtClean="0"/>
              <a:t>Collectivism</a:t>
            </a:r>
            <a:endParaRPr lang="en-US" dirty="0"/>
          </a:p>
          <a:p>
            <a:pPr lvl="1">
              <a:buFont typeface="Arial"/>
              <a:buChar char="•"/>
            </a:pPr>
            <a:r>
              <a:rPr lang="en-US" dirty="0"/>
              <a:t>Uncertainty </a:t>
            </a:r>
            <a:r>
              <a:rPr lang="en-US" dirty="0" smtClean="0"/>
              <a:t>Avoidance</a:t>
            </a:r>
          </a:p>
          <a:p>
            <a:pPr lvl="1">
              <a:buFont typeface="Arial"/>
              <a:buChar char="•"/>
            </a:pPr>
            <a:r>
              <a:rPr lang="en-US" dirty="0"/>
              <a:t>Power Distance </a:t>
            </a:r>
            <a:r>
              <a:rPr lang="en-US" dirty="0" smtClean="0"/>
              <a:t>Index</a:t>
            </a:r>
            <a:endParaRPr lang="en-US" dirty="0"/>
          </a:p>
          <a:p>
            <a:r>
              <a:rPr lang="en-US" dirty="0" smtClean="0"/>
              <a:t>Proposals for CQA platforms improvements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732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Yahoo Answers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cs typeface="Calibri"/>
              </a:rPr>
              <a:t>200k </a:t>
            </a:r>
            <a:r>
              <a:rPr lang="en-US" dirty="0">
                <a:cs typeface="Calibri"/>
              </a:rPr>
              <a:t>users</a:t>
            </a:r>
          </a:p>
          <a:p>
            <a:r>
              <a:rPr lang="en-US" dirty="0" smtClean="0">
                <a:cs typeface="Calibri"/>
              </a:rPr>
              <a:t>490k </a:t>
            </a:r>
            <a:r>
              <a:rPr lang="en-US" dirty="0">
                <a:cs typeface="Calibri"/>
              </a:rPr>
              <a:t>follow </a:t>
            </a:r>
            <a:r>
              <a:rPr lang="en-US" dirty="0" smtClean="0">
                <a:cs typeface="Calibri"/>
              </a:rPr>
              <a:t>edges</a:t>
            </a:r>
          </a:p>
          <a:p>
            <a:pPr lvl="1"/>
            <a:r>
              <a:rPr lang="en-US" dirty="0" smtClean="0">
                <a:cs typeface="Calibri"/>
              </a:rPr>
              <a:t>SN properties*</a:t>
            </a:r>
            <a:endParaRPr lang="en-US" dirty="0">
              <a:cs typeface="Calibri"/>
            </a:endParaRPr>
          </a:p>
          <a:p>
            <a:r>
              <a:rPr lang="en-US" dirty="0" smtClean="0">
                <a:cs typeface="Calibri"/>
              </a:rPr>
              <a:t>9M </a:t>
            </a:r>
            <a:r>
              <a:rPr lang="en-US" dirty="0">
                <a:cs typeface="Calibri"/>
              </a:rPr>
              <a:t>questions</a:t>
            </a:r>
          </a:p>
          <a:p>
            <a:r>
              <a:rPr lang="en-US" dirty="0" smtClean="0">
                <a:cs typeface="Calibri"/>
              </a:rPr>
              <a:t>43M </a:t>
            </a:r>
            <a:r>
              <a:rPr lang="en-US" dirty="0">
                <a:cs typeface="Calibri"/>
              </a:rPr>
              <a:t>answers</a:t>
            </a:r>
          </a:p>
          <a:p>
            <a:r>
              <a:rPr lang="en-US" dirty="0" smtClean="0">
                <a:cs typeface="Calibri"/>
              </a:rPr>
              <a:t>4.5M </a:t>
            </a:r>
            <a:r>
              <a:rPr lang="en-US" dirty="0">
                <a:cs typeface="Calibri"/>
              </a:rPr>
              <a:t>abuse </a:t>
            </a:r>
            <a:r>
              <a:rPr lang="en-US" dirty="0" smtClean="0">
                <a:cs typeface="Calibri"/>
              </a:rPr>
              <a:t>reports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	</a:t>
            </a:r>
            <a:r>
              <a:rPr lang="en-US" dirty="0" smtClean="0">
                <a:cs typeface="Calibri"/>
              </a:rPr>
              <a:t>				(</a:t>
            </a:r>
            <a:r>
              <a:rPr lang="en-US" dirty="0">
                <a:cs typeface="Calibri"/>
              </a:rPr>
              <a:t>flags)</a:t>
            </a:r>
          </a:p>
          <a:p>
            <a:r>
              <a:rPr lang="en-US" dirty="0">
                <a:cs typeface="Calibri"/>
              </a:rPr>
              <a:t>67 </a:t>
            </a:r>
            <a:r>
              <a:rPr lang="en-US" dirty="0" smtClean="0">
                <a:cs typeface="Calibri"/>
              </a:rPr>
              <a:t>countries =&gt; 41 top activity countries</a:t>
            </a:r>
            <a:endParaRPr lang="en-US" dirty="0">
              <a:cs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93A2F-6D8B-6E48-B3C0-469BA5F98EA1}" type="slidenum">
              <a:rPr lang="en-US" smtClean="0"/>
              <a:t>6</a:t>
            </a:fld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429" y="1560147"/>
            <a:ext cx="4292326" cy="330901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36512" y="5949280"/>
            <a:ext cx="90364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>
                <a:solidFill>
                  <a:srgbClr val="000000"/>
                </a:solidFill>
              </a:rPr>
              <a:t>*</a:t>
            </a:r>
            <a:r>
              <a:rPr lang="en-US" sz="2400" dirty="0" err="1" smtClean="0">
                <a:solidFill>
                  <a:srgbClr val="000000"/>
                </a:solidFill>
              </a:rPr>
              <a:t>Kayes</a:t>
            </a: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et al. “The social world of content abusers in </a:t>
            </a:r>
            <a:r>
              <a:rPr lang="en-US" sz="2400" dirty="0" smtClean="0">
                <a:solidFill>
                  <a:srgbClr val="000000"/>
                </a:solidFill>
              </a:rPr>
              <a:t>Community Question Answering“, WWW’2015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633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865" y="274638"/>
            <a:ext cx="8573911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Sampled users: a representative sample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851380"/>
            <a:ext cx="7656690" cy="467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617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Countries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0F7F0-C605-A048-B318-547C4C7684A2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3" y="1417638"/>
            <a:ext cx="5472608" cy="3749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5576" y="5277386"/>
            <a:ext cx="83884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smtClean="0"/>
              <a:t>Pick the top 41 countries with:</a:t>
            </a:r>
          </a:p>
          <a:p>
            <a:pPr marL="914400" lvl="1" indent="-457200">
              <a:buFont typeface="Arial"/>
              <a:buChar char="•"/>
            </a:pPr>
            <a:r>
              <a:rPr lang="en-US" sz="3000" dirty="0" smtClean="0"/>
              <a:t>high correlation of #YA users vs. Internet users</a:t>
            </a:r>
          </a:p>
          <a:p>
            <a:pPr marL="914400" lvl="1" indent="-457200">
              <a:buFont typeface="Arial"/>
              <a:buChar char="•"/>
            </a:pPr>
            <a:r>
              <a:rPr lang="en-US" sz="3000" dirty="0" smtClean="0"/>
              <a:t>≥ 150 users per country</a:t>
            </a:r>
            <a:endParaRPr lang="en-US" sz="3000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408348" y="1556792"/>
            <a:ext cx="0" cy="316349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429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16587</TotalTime>
  <Words>1446</Words>
  <Application>Microsoft Macintosh PowerPoint</Application>
  <PresentationFormat>On-screen Show (4:3)</PresentationFormat>
  <Paragraphs>271</Paragraphs>
  <Slides>31</Slides>
  <Notes>13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3" baseType="lpstr">
      <vt:lpstr>Office Theme</vt:lpstr>
      <vt:lpstr>Equation</vt:lpstr>
      <vt:lpstr>Cultures in Community Question Answering </vt:lpstr>
      <vt:lpstr>Community Question Answering (CQA)</vt:lpstr>
      <vt:lpstr>CQA Platforms</vt:lpstr>
      <vt:lpstr>Motivating Question</vt:lpstr>
      <vt:lpstr>Main Idea</vt:lpstr>
      <vt:lpstr>Outline</vt:lpstr>
      <vt:lpstr>Yahoo Answers Dataset</vt:lpstr>
      <vt:lpstr>Sampled users: a representative sample</vt:lpstr>
      <vt:lpstr>Selecting Countries</vt:lpstr>
      <vt:lpstr>Levine’s Pace of Life</vt:lpstr>
      <vt:lpstr>Pace of Life in Yahoo Answers</vt:lpstr>
      <vt:lpstr>Predictability of activities in time</vt:lpstr>
      <vt:lpstr>Predictability of activities in time</vt:lpstr>
      <vt:lpstr>Hofstede’s Cultural Dimensions</vt:lpstr>
      <vt:lpstr>Individualism in Yahoo Answers</vt:lpstr>
      <vt:lpstr>Individualism &amp; Contribution</vt:lpstr>
      <vt:lpstr>Individualism vs. Contribution</vt:lpstr>
      <vt:lpstr>Yielding score</vt:lpstr>
      <vt:lpstr>Individualism vs. Yielding</vt:lpstr>
      <vt:lpstr>Individualism vs. (un)ethical behavior</vt:lpstr>
      <vt:lpstr>Individualism vs. (un)ethical behavior</vt:lpstr>
      <vt:lpstr>Individualism vs. Privacy Concerns</vt:lpstr>
      <vt:lpstr>Individualism vs. Privacy Concerns</vt:lpstr>
      <vt:lpstr>Individualism vs. Privacy Concerns</vt:lpstr>
      <vt:lpstr>Individualism vs. Power Distance</vt:lpstr>
      <vt:lpstr>Individualism vs. Power Distance</vt:lpstr>
      <vt:lpstr>Individualism vs. Uncertainty Avoidance</vt:lpstr>
      <vt:lpstr>Uncertainty Avoidance vs. Activity</vt:lpstr>
      <vt:lpstr>Summary</vt:lpstr>
      <vt:lpstr>Suggestions to CQA platforms</vt:lpstr>
      <vt:lpstr>Cultures in Community Question Answering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Nicolas</dc:creator>
  <cp:lastModifiedBy>Nicolas</cp:lastModifiedBy>
  <cp:revision>153</cp:revision>
  <dcterms:created xsi:type="dcterms:W3CDTF">2015-08-20T14:39:48Z</dcterms:created>
  <dcterms:modified xsi:type="dcterms:W3CDTF">2015-09-10T13:01:49Z</dcterms:modified>
</cp:coreProperties>
</file>

<file path=docProps/thumbnail.jpeg>
</file>